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5" r:id="rId27"/>
    <p:sldId id="286" r:id="rId28"/>
    <p:sldId id="287" r:id="rId29"/>
  </p:sldIdLst>
  <p:sldSz cx="9144000" cy="6858000" type="screen4x3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C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4273" y="356362"/>
            <a:ext cx="7796530" cy="764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C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2333" y="1575943"/>
            <a:ext cx="8361680" cy="4415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jp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1.jpg"/><Relationship Id="rId5" Type="http://schemas.openxmlformats.org/officeDocument/2006/relationships/image" Target="../media/image20.png"/><Relationship Id="rId4" Type="http://schemas.openxmlformats.org/officeDocument/2006/relationships/image" Target="../media/image19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1.jpg"/><Relationship Id="rId5" Type="http://schemas.openxmlformats.org/officeDocument/2006/relationships/image" Target="../media/image23.png"/><Relationship Id="rId4" Type="http://schemas.openxmlformats.org/officeDocument/2006/relationships/image" Target="../media/image19.jp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hyperlink" Target="http://check.ege.edu.ru/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g"/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1.jp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egenarium" TargetMode="External"/><Relationship Id="rId2" Type="http://schemas.openxmlformats.org/officeDocument/2006/relationships/hyperlink" Target="http://www.rustest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1"/>
            <a:ext cx="9136380" cy="6858000"/>
            <a:chOff x="0" y="-1"/>
            <a:chExt cx="913638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-1"/>
              <a:ext cx="9136379" cy="6857999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991362" y="1677161"/>
              <a:ext cx="7162800" cy="2362200"/>
            </a:xfrm>
            <a:custGeom>
              <a:avLst/>
              <a:gdLst/>
              <a:ahLst/>
              <a:cxnLst/>
              <a:rect l="l" t="t" r="r" b="b"/>
              <a:pathLst>
                <a:path w="7162800" h="2362200">
                  <a:moveTo>
                    <a:pt x="6769100" y="0"/>
                  </a:moveTo>
                  <a:lnTo>
                    <a:pt x="393700" y="0"/>
                  </a:lnTo>
                  <a:lnTo>
                    <a:pt x="344317" y="3067"/>
                  </a:lnTo>
                  <a:lnTo>
                    <a:pt x="296764" y="12024"/>
                  </a:lnTo>
                  <a:lnTo>
                    <a:pt x="251410" y="26501"/>
                  </a:lnTo>
                  <a:lnTo>
                    <a:pt x="208624" y="46130"/>
                  </a:lnTo>
                  <a:lnTo>
                    <a:pt x="168775" y="70540"/>
                  </a:lnTo>
                  <a:lnTo>
                    <a:pt x="132232" y="99364"/>
                  </a:lnTo>
                  <a:lnTo>
                    <a:pt x="99364" y="132232"/>
                  </a:lnTo>
                  <a:lnTo>
                    <a:pt x="70540" y="168775"/>
                  </a:lnTo>
                  <a:lnTo>
                    <a:pt x="46130" y="208624"/>
                  </a:lnTo>
                  <a:lnTo>
                    <a:pt x="26501" y="251410"/>
                  </a:lnTo>
                  <a:lnTo>
                    <a:pt x="12024" y="296764"/>
                  </a:lnTo>
                  <a:lnTo>
                    <a:pt x="3067" y="344317"/>
                  </a:lnTo>
                  <a:lnTo>
                    <a:pt x="0" y="393700"/>
                  </a:lnTo>
                  <a:lnTo>
                    <a:pt x="0" y="1968500"/>
                  </a:lnTo>
                  <a:lnTo>
                    <a:pt x="3067" y="2017882"/>
                  </a:lnTo>
                  <a:lnTo>
                    <a:pt x="12024" y="2065435"/>
                  </a:lnTo>
                  <a:lnTo>
                    <a:pt x="26501" y="2110789"/>
                  </a:lnTo>
                  <a:lnTo>
                    <a:pt x="46130" y="2153575"/>
                  </a:lnTo>
                  <a:lnTo>
                    <a:pt x="70540" y="2193424"/>
                  </a:lnTo>
                  <a:lnTo>
                    <a:pt x="99364" y="2229967"/>
                  </a:lnTo>
                  <a:lnTo>
                    <a:pt x="132232" y="2262835"/>
                  </a:lnTo>
                  <a:lnTo>
                    <a:pt x="168775" y="2291659"/>
                  </a:lnTo>
                  <a:lnTo>
                    <a:pt x="208624" y="2316069"/>
                  </a:lnTo>
                  <a:lnTo>
                    <a:pt x="251410" y="2335698"/>
                  </a:lnTo>
                  <a:lnTo>
                    <a:pt x="296764" y="2350175"/>
                  </a:lnTo>
                  <a:lnTo>
                    <a:pt x="344317" y="2359132"/>
                  </a:lnTo>
                  <a:lnTo>
                    <a:pt x="393700" y="2362200"/>
                  </a:lnTo>
                  <a:lnTo>
                    <a:pt x="6769100" y="2362200"/>
                  </a:lnTo>
                  <a:lnTo>
                    <a:pt x="6818482" y="2359132"/>
                  </a:lnTo>
                  <a:lnTo>
                    <a:pt x="6866035" y="2350175"/>
                  </a:lnTo>
                  <a:lnTo>
                    <a:pt x="6911389" y="2335698"/>
                  </a:lnTo>
                  <a:lnTo>
                    <a:pt x="6954175" y="2316069"/>
                  </a:lnTo>
                  <a:lnTo>
                    <a:pt x="6994024" y="2291659"/>
                  </a:lnTo>
                  <a:lnTo>
                    <a:pt x="7030567" y="2262835"/>
                  </a:lnTo>
                  <a:lnTo>
                    <a:pt x="7063435" y="2229967"/>
                  </a:lnTo>
                  <a:lnTo>
                    <a:pt x="7092259" y="2193424"/>
                  </a:lnTo>
                  <a:lnTo>
                    <a:pt x="7116669" y="2153575"/>
                  </a:lnTo>
                  <a:lnTo>
                    <a:pt x="7136298" y="2110789"/>
                  </a:lnTo>
                  <a:lnTo>
                    <a:pt x="7150775" y="2065435"/>
                  </a:lnTo>
                  <a:lnTo>
                    <a:pt x="7159732" y="2017882"/>
                  </a:lnTo>
                  <a:lnTo>
                    <a:pt x="7162800" y="1968500"/>
                  </a:lnTo>
                  <a:lnTo>
                    <a:pt x="7162800" y="393700"/>
                  </a:lnTo>
                  <a:lnTo>
                    <a:pt x="7159732" y="344317"/>
                  </a:lnTo>
                  <a:lnTo>
                    <a:pt x="7150775" y="296764"/>
                  </a:lnTo>
                  <a:lnTo>
                    <a:pt x="7136298" y="251410"/>
                  </a:lnTo>
                  <a:lnTo>
                    <a:pt x="7116669" y="208624"/>
                  </a:lnTo>
                  <a:lnTo>
                    <a:pt x="7092259" y="168775"/>
                  </a:lnTo>
                  <a:lnTo>
                    <a:pt x="7063435" y="132232"/>
                  </a:lnTo>
                  <a:lnTo>
                    <a:pt x="7030567" y="99364"/>
                  </a:lnTo>
                  <a:lnTo>
                    <a:pt x="6994024" y="70540"/>
                  </a:lnTo>
                  <a:lnTo>
                    <a:pt x="6954175" y="46130"/>
                  </a:lnTo>
                  <a:lnTo>
                    <a:pt x="6911389" y="26501"/>
                  </a:lnTo>
                  <a:lnTo>
                    <a:pt x="6866035" y="12024"/>
                  </a:lnTo>
                  <a:lnTo>
                    <a:pt x="6818482" y="3067"/>
                  </a:lnTo>
                  <a:lnTo>
                    <a:pt x="67691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91362" y="1677161"/>
              <a:ext cx="7162800" cy="2362200"/>
            </a:xfrm>
            <a:custGeom>
              <a:avLst/>
              <a:gdLst/>
              <a:ahLst/>
              <a:cxnLst/>
              <a:rect l="l" t="t" r="r" b="b"/>
              <a:pathLst>
                <a:path w="7162800" h="2362200">
                  <a:moveTo>
                    <a:pt x="0" y="393700"/>
                  </a:moveTo>
                  <a:lnTo>
                    <a:pt x="3067" y="344317"/>
                  </a:lnTo>
                  <a:lnTo>
                    <a:pt x="12024" y="296764"/>
                  </a:lnTo>
                  <a:lnTo>
                    <a:pt x="26501" y="251410"/>
                  </a:lnTo>
                  <a:lnTo>
                    <a:pt x="46130" y="208624"/>
                  </a:lnTo>
                  <a:lnTo>
                    <a:pt x="70540" y="168775"/>
                  </a:lnTo>
                  <a:lnTo>
                    <a:pt x="99364" y="132232"/>
                  </a:lnTo>
                  <a:lnTo>
                    <a:pt x="132232" y="99364"/>
                  </a:lnTo>
                  <a:lnTo>
                    <a:pt x="168775" y="70540"/>
                  </a:lnTo>
                  <a:lnTo>
                    <a:pt x="208624" y="46130"/>
                  </a:lnTo>
                  <a:lnTo>
                    <a:pt x="251410" y="26501"/>
                  </a:lnTo>
                  <a:lnTo>
                    <a:pt x="296764" y="12024"/>
                  </a:lnTo>
                  <a:lnTo>
                    <a:pt x="344317" y="3067"/>
                  </a:lnTo>
                  <a:lnTo>
                    <a:pt x="393700" y="0"/>
                  </a:lnTo>
                  <a:lnTo>
                    <a:pt x="6769100" y="0"/>
                  </a:lnTo>
                  <a:lnTo>
                    <a:pt x="6818482" y="3067"/>
                  </a:lnTo>
                  <a:lnTo>
                    <a:pt x="6866035" y="12024"/>
                  </a:lnTo>
                  <a:lnTo>
                    <a:pt x="6911389" y="26501"/>
                  </a:lnTo>
                  <a:lnTo>
                    <a:pt x="6954175" y="46130"/>
                  </a:lnTo>
                  <a:lnTo>
                    <a:pt x="6994024" y="70540"/>
                  </a:lnTo>
                  <a:lnTo>
                    <a:pt x="7030567" y="99364"/>
                  </a:lnTo>
                  <a:lnTo>
                    <a:pt x="7063435" y="132232"/>
                  </a:lnTo>
                  <a:lnTo>
                    <a:pt x="7092259" y="168775"/>
                  </a:lnTo>
                  <a:lnTo>
                    <a:pt x="7116669" y="208624"/>
                  </a:lnTo>
                  <a:lnTo>
                    <a:pt x="7136298" y="251410"/>
                  </a:lnTo>
                  <a:lnTo>
                    <a:pt x="7150775" y="296764"/>
                  </a:lnTo>
                  <a:lnTo>
                    <a:pt x="7159732" y="344317"/>
                  </a:lnTo>
                  <a:lnTo>
                    <a:pt x="7162800" y="393700"/>
                  </a:lnTo>
                  <a:lnTo>
                    <a:pt x="7162800" y="1968500"/>
                  </a:lnTo>
                  <a:lnTo>
                    <a:pt x="7159732" y="2017882"/>
                  </a:lnTo>
                  <a:lnTo>
                    <a:pt x="7150775" y="2065435"/>
                  </a:lnTo>
                  <a:lnTo>
                    <a:pt x="7136298" y="2110789"/>
                  </a:lnTo>
                  <a:lnTo>
                    <a:pt x="7116669" y="2153575"/>
                  </a:lnTo>
                  <a:lnTo>
                    <a:pt x="7092259" y="2193424"/>
                  </a:lnTo>
                  <a:lnTo>
                    <a:pt x="7063435" y="2229967"/>
                  </a:lnTo>
                  <a:lnTo>
                    <a:pt x="7030567" y="2262835"/>
                  </a:lnTo>
                  <a:lnTo>
                    <a:pt x="6994024" y="2291659"/>
                  </a:lnTo>
                  <a:lnTo>
                    <a:pt x="6954175" y="2316069"/>
                  </a:lnTo>
                  <a:lnTo>
                    <a:pt x="6911389" y="2335698"/>
                  </a:lnTo>
                  <a:lnTo>
                    <a:pt x="6866035" y="2350175"/>
                  </a:lnTo>
                  <a:lnTo>
                    <a:pt x="6818482" y="2359132"/>
                  </a:lnTo>
                  <a:lnTo>
                    <a:pt x="6769100" y="2362200"/>
                  </a:lnTo>
                  <a:lnTo>
                    <a:pt x="393700" y="2362200"/>
                  </a:lnTo>
                  <a:lnTo>
                    <a:pt x="344317" y="2359132"/>
                  </a:lnTo>
                  <a:lnTo>
                    <a:pt x="296764" y="2350175"/>
                  </a:lnTo>
                  <a:lnTo>
                    <a:pt x="251410" y="2335698"/>
                  </a:lnTo>
                  <a:lnTo>
                    <a:pt x="208624" y="2316069"/>
                  </a:lnTo>
                  <a:lnTo>
                    <a:pt x="168775" y="2291659"/>
                  </a:lnTo>
                  <a:lnTo>
                    <a:pt x="132232" y="2262835"/>
                  </a:lnTo>
                  <a:lnTo>
                    <a:pt x="99364" y="2229967"/>
                  </a:lnTo>
                  <a:lnTo>
                    <a:pt x="70540" y="2193424"/>
                  </a:lnTo>
                  <a:lnTo>
                    <a:pt x="46130" y="2153575"/>
                  </a:lnTo>
                  <a:lnTo>
                    <a:pt x="26501" y="2110789"/>
                  </a:lnTo>
                  <a:lnTo>
                    <a:pt x="12024" y="2065435"/>
                  </a:lnTo>
                  <a:lnTo>
                    <a:pt x="3067" y="2017882"/>
                  </a:lnTo>
                  <a:lnTo>
                    <a:pt x="0" y="1968500"/>
                  </a:lnTo>
                  <a:lnTo>
                    <a:pt x="0" y="393700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64310" y="2395854"/>
            <a:ext cx="621665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02105" marR="5080" indent="-1590040">
              <a:lnSpc>
                <a:spcPct val="100000"/>
              </a:lnSpc>
              <a:spcBef>
                <a:spcPts val="95"/>
              </a:spcBef>
            </a:pPr>
            <a:r>
              <a:rPr sz="2800" b="0" dirty="0">
                <a:solidFill>
                  <a:srgbClr val="000000"/>
                </a:solidFill>
                <a:latin typeface="Calibri"/>
                <a:cs typeface="Calibri"/>
              </a:rPr>
              <a:t>Особенности</a:t>
            </a:r>
            <a:r>
              <a:rPr sz="2800" b="0" spc="-10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000000"/>
                </a:solidFill>
                <a:latin typeface="Calibri"/>
                <a:cs typeface="Calibri"/>
              </a:rPr>
              <a:t>организации</a:t>
            </a:r>
            <a:r>
              <a:rPr sz="2800" b="0" spc="-10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000000"/>
                </a:solidFill>
                <a:latin typeface="Calibri"/>
                <a:cs typeface="Calibri"/>
              </a:rPr>
              <a:t>и</a:t>
            </a:r>
            <a:r>
              <a:rPr sz="2800" b="0" spc="-10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b="0" spc="-10" dirty="0">
                <a:solidFill>
                  <a:srgbClr val="000000"/>
                </a:solidFill>
                <a:latin typeface="Calibri"/>
                <a:cs typeface="Calibri"/>
              </a:rPr>
              <a:t>проведения </a:t>
            </a:r>
            <a:r>
              <a:rPr sz="2800" b="0" dirty="0">
                <a:solidFill>
                  <a:srgbClr val="000000"/>
                </a:solidFill>
                <a:latin typeface="Calibri"/>
                <a:cs typeface="Calibri"/>
              </a:rPr>
              <a:t>ГИА</a:t>
            </a:r>
            <a:r>
              <a:rPr sz="2800" b="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sz="2800" b="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000000"/>
                </a:solidFill>
                <a:latin typeface="Calibri"/>
                <a:cs typeface="Calibri"/>
              </a:rPr>
              <a:t>11</a:t>
            </a:r>
            <a:r>
              <a:rPr sz="2800" b="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000000"/>
                </a:solidFill>
                <a:latin typeface="Calibri"/>
                <a:cs typeface="Calibri"/>
              </a:rPr>
              <a:t>в</a:t>
            </a:r>
            <a:r>
              <a:rPr sz="2800"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000000"/>
                </a:solidFill>
                <a:latin typeface="Calibri"/>
                <a:cs typeface="Calibri"/>
              </a:rPr>
              <a:t>2026 </a:t>
            </a:r>
            <a:r>
              <a:rPr sz="2800" b="0" spc="-20" dirty="0">
                <a:solidFill>
                  <a:srgbClr val="000000"/>
                </a:solidFill>
                <a:latin typeface="Calibri"/>
                <a:cs typeface="Calibri"/>
              </a:rPr>
              <a:t>году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4455" y="291795"/>
            <a:ext cx="7428230" cy="734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79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C00000"/>
                </a:solidFill>
                <a:latin typeface="Cambria"/>
                <a:cs typeface="Cambria"/>
              </a:rPr>
              <a:t>Особенности</a:t>
            </a:r>
            <a:r>
              <a:rPr sz="2400" b="1" spc="-8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ЕГЭ</a:t>
            </a:r>
            <a:r>
              <a:rPr sz="2400" b="1" spc="-2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по</a:t>
            </a:r>
            <a:r>
              <a:rPr sz="2400" b="1" spc="-6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C00000"/>
                </a:solidFill>
                <a:latin typeface="Cambria"/>
                <a:cs typeface="Cambria"/>
              </a:rPr>
              <a:t>математике</a:t>
            </a:r>
            <a:r>
              <a:rPr sz="2400" b="1" spc="-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-</a:t>
            </a:r>
            <a:r>
              <a:rPr sz="2400" b="1" spc="-3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выбор</a:t>
            </a:r>
            <a:r>
              <a:rPr sz="2400" b="1" spc="-4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базы</a:t>
            </a:r>
            <a:r>
              <a:rPr sz="2400" b="1" spc="-3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C00000"/>
                </a:solidFill>
                <a:latin typeface="Cambria"/>
                <a:cs typeface="Cambria"/>
              </a:rPr>
              <a:t>ИЛИ</a:t>
            </a:r>
            <a:endParaRPr sz="2400">
              <a:latin typeface="Cambria"/>
              <a:cs typeface="Cambria"/>
            </a:endParaRPr>
          </a:p>
          <a:p>
            <a:pPr marL="1270" algn="ctr">
              <a:lnSpc>
                <a:spcPts val="2790"/>
              </a:lnSpc>
            </a:pPr>
            <a:r>
              <a:rPr sz="2400" b="1" spc="-10" dirty="0">
                <a:solidFill>
                  <a:srgbClr val="C00000"/>
                </a:solidFill>
                <a:latin typeface="Cambria"/>
                <a:cs typeface="Cambria"/>
              </a:rPr>
              <a:t>профиля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8015" y="1629155"/>
            <a:ext cx="8851265" cy="1757045"/>
          </a:xfrm>
          <a:custGeom>
            <a:avLst/>
            <a:gdLst/>
            <a:ahLst/>
            <a:cxnLst/>
            <a:rect l="l" t="t" r="r" b="b"/>
            <a:pathLst>
              <a:path w="8851265" h="1757045">
                <a:moveTo>
                  <a:pt x="8558149" y="0"/>
                </a:moveTo>
                <a:lnTo>
                  <a:pt x="292760" y="0"/>
                </a:lnTo>
                <a:lnTo>
                  <a:pt x="245275" y="3810"/>
                </a:lnTo>
                <a:lnTo>
                  <a:pt x="200215" y="14986"/>
                </a:lnTo>
                <a:lnTo>
                  <a:pt x="158216" y="32639"/>
                </a:lnTo>
                <a:lnTo>
                  <a:pt x="119862" y="56515"/>
                </a:lnTo>
                <a:lnTo>
                  <a:pt x="85750" y="85725"/>
                </a:lnTo>
                <a:lnTo>
                  <a:pt x="56489" y="119888"/>
                </a:lnTo>
                <a:lnTo>
                  <a:pt x="32677" y="158242"/>
                </a:lnTo>
                <a:lnTo>
                  <a:pt x="14922" y="200279"/>
                </a:lnTo>
                <a:lnTo>
                  <a:pt x="3835" y="245237"/>
                </a:lnTo>
                <a:lnTo>
                  <a:pt x="0" y="292735"/>
                </a:lnTo>
                <a:lnTo>
                  <a:pt x="0" y="1463929"/>
                </a:lnTo>
                <a:lnTo>
                  <a:pt x="3835" y="1511427"/>
                </a:lnTo>
                <a:lnTo>
                  <a:pt x="14922" y="1556385"/>
                </a:lnTo>
                <a:lnTo>
                  <a:pt x="32677" y="1598422"/>
                </a:lnTo>
                <a:lnTo>
                  <a:pt x="56489" y="1636776"/>
                </a:lnTo>
                <a:lnTo>
                  <a:pt x="85750" y="1670939"/>
                </a:lnTo>
                <a:lnTo>
                  <a:pt x="119862" y="1700149"/>
                </a:lnTo>
                <a:lnTo>
                  <a:pt x="158216" y="1724025"/>
                </a:lnTo>
                <a:lnTo>
                  <a:pt x="200215" y="1741678"/>
                </a:lnTo>
                <a:lnTo>
                  <a:pt x="245275" y="1752854"/>
                </a:lnTo>
                <a:lnTo>
                  <a:pt x="292760" y="1756664"/>
                </a:lnTo>
                <a:lnTo>
                  <a:pt x="8558149" y="1756664"/>
                </a:lnTo>
                <a:lnTo>
                  <a:pt x="8605647" y="1752854"/>
                </a:lnTo>
                <a:lnTo>
                  <a:pt x="8650732" y="1741678"/>
                </a:lnTo>
                <a:lnTo>
                  <a:pt x="8692641" y="1724025"/>
                </a:lnTo>
                <a:lnTo>
                  <a:pt x="8730995" y="1700149"/>
                </a:lnTo>
                <a:lnTo>
                  <a:pt x="8765159" y="1670939"/>
                </a:lnTo>
                <a:lnTo>
                  <a:pt x="8794368" y="1636776"/>
                </a:lnTo>
                <a:lnTo>
                  <a:pt x="8818244" y="1598422"/>
                </a:lnTo>
                <a:lnTo>
                  <a:pt x="8835898" y="1556385"/>
                </a:lnTo>
                <a:lnTo>
                  <a:pt x="8847074" y="1511427"/>
                </a:lnTo>
                <a:lnTo>
                  <a:pt x="8850884" y="1463929"/>
                </a:lnTo>
                <a:lnTo>
                  <a:pt x="8850884" y="292735"/>
                </a:lnTo>
                <a:lnTo>
                  <a:pt x="8847074" y="245237"/>
                </a:lnTo>
                <a:lnTo>
                  <a:pt x="8835898" y="200279"/>
                </a:lnTo>
                <a:lnTo>
                  <a:pt x="8818244" y="158242"/>
                </a:lnTo>
                <a:lnTo>
                  <a:pt x="8794368" y="119888"/>
                </a:lnTo>
                <a:lnTo>
                  <a:pt x="8765159" y="85725"/>
                </a:lnTo>
                <a:lnTo>
                  <a:pt x="8730995" y="56515"/>
                </a:lnTo>
                <a:lnTo>
                  <a:pt x="8692641" y="32639"/>
                </a:lnTo>
                <a:lnTo>
                  <a:pt x="8650732" y="14986"/>
                </a:lnTo>
                <a:lnTo>
                  <a:pt x="8605647" y="3810"/>
                </a:lnTo>
                <a:lnTo>
                  <a:pt x="8558149" y="0"/>
                </a:lnTo>
                <a:close/>
              </a:path>
            </a:pathLst>
          </a:custGeom>
          <a:solidFill>
            <a:srgbClr val="5B9B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92404" y="2093721"/>
            <a:ext cx="8205470" cy="163830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2700"/>
              </a:lnSpc>
              <a:spcBef>
                <a:spcPts val="340"/>
              </a:spcBef>
            </a:pP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Оценивается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по</a:t>
            </a:r>
            <a:r>
              <a:rPr sz="2400" b="1" spc="-8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5-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ти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балльной</a:t>
            </a:r>
            <a:r>
              <a:rPr sz="2400" b="1" spc="-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шкале,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учитывается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при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получении</a:t>
            </a:r>
            <a:r>
              <a:rPr sz="2400" b="1" spc="-1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аттестата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о</a:t>
            </a:r>
            <a:r>
              <a:rPr sz="2400" b="1" spc="-8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среднем</a:t>
            </a:r>
            <a:r>
              <a:rPr sz="2400" b="1" spc="-7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общем</a:t>
            </a:r>
            <a:r>
              <a:rPr sz="2400" b="1" spc="-8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образовании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365"/>
              </a:spcBef>
            </a:pPr>
            <a:endParaRPr sz="2400">
              <a:latin typeface="Cambria"/>
              <a:cs typeface="Cambria"/>
            </a:endParaRPr>
          </a:p>
          <a:p>
            <a:pPr marL="343535" indent="-227329">
              <a:lnSpc>
                <a:spcPct val="100000"/>
              </a:lnSpc>
              <a:buFont typeface="Cambria"/>
              <a:buChar char="•"/>
              <a:tabLst>
                <a:tab pos="343535" algn="l"/>
              </a:tabLst>
            </a:pPr>
            <a:r>
              <a:rPr sz="2400" b="1" spc="-20" dirty="0">
                <a:latin typeface="Cambria"/>
                <a:cs typeface="Cambria"/>
              </a:rPr>
              <a:t>База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28015" y="4091940"/>
            <a:ext cx="8851265" cy="1650364"/>
          </a:xfrm>
          <a:custGeom>
            <a:avLst/>
            <a:gdLst/>
            <a:ahLst/>
            <a:cxnLst/>
            <a:rect l="l" t="t" r="r" b="b"/>
            <a:pathLst>
              <a:path w="8851265" h="1650364">
                <a:moveTo>
                  <a:pt x="8575802" y="0"/>
                </a:moveTo>
                <a:lnTo>
                  <a:pt x="275094" y="0"/>
                </a:lnTo>
                <a:lnTo>
                  <a:pt x="225640" y="4445"/>
                </a:lnTo>
                <a:lnTo>
                  <a:pt x="179095" y="17145"/>
                </a:lnTo>
                <a:lnTo>
                  <a:pt x="136245" y="37592"/>
                </a:lnTo>
                <a:lnTo>
                  <a:pt x="97853" y="64643"/>
                </a:lnTo>
                <a:lnTo>
                  <a:pt x="64693" y="97790"/>
                </a:lnTo>
                <a:lnTo>
                  <a:pt x="37553" y="136271"/>
                </a:lnTo>
                <a:lnTo>
                  <a:pt x="17208" y="179070"/>
                </a:lnTo>
                <a:lnTo>
                  <a:pt x="4432" y="225552"/>
                </a:lnTo>
                <a:lnTo>
                  <a:pt x="0" y="274955"/>
                </a:lnTo>
                <a:lnTo>
                  <a:pt x="0" y="1375156"/>
                </a:lnTo>
                <a:lnTo>
                  <a:pt x="4432" y="1424559"/>
                </a:lnTo>
                <a:lnTo>
                  <a:pt x="17208" y="1471041"/>
                </a:lnTo>
                <a:lnTo>
                  <a:pt x="37553" y="1513903"/>
                </a:lnTo>
                <a:lnTo>
                  <a:pt x="64693" y="1552282"/>
                </a:lnTo>
                <a:lnTo>
                  <a:pt x="97853" y="1585429"/>
                </a:lnTo>
                <a:lnTo>
                  <a:pt x="136245" y="1612557"/>
                </a:lnTo>
                <a:lnTo>
                  <a:pt x="179095" y="1632902"/>
                </a:lnTo>
                <a:lnTo>
                  <a:pt x="225640" y="1645678"/>
                </a:lnTo>
                <a:lnTo>
                  <a:pt x="275094" y="1650111"/>
                </a:lnTo>
                <a:lnTo>
                  <a:pt x="8575802" y="1650111"/>
                </a:lnTo>
                <a:lnTo>
                  <a:pt x="8625205" y="1645678"/>
                </a:lnTo>
                <a:lnTo>
                  <a:pt x="8671814" y="1632902"/>
                </a:lnTo>
                <a:lnTo>
                  <a:pt x="8714613" y="1612557"/>
                </a:lnTo>
                <a:lnTo>
                  <a:pt x="8752966" y="1585429"/>
                </a:lnTo>
                <a:lnTo>
                  <a:pt x="8786241" y="1552282"/>
                </a:lnTo>
                <a:lnTo>
                  <a:pt x="8813291" y="1513903"/>
                </a:lnTo>
                <a:lnTo>
                  <a:pt x="8833612" y="1471041"/>
                </a:lnTo>
                <a:lnTo>
                  <a:pt x="8846439" y="1424559"/>
                </a:lnTo>
                <a:lnTo>
                  <a:pt x="8850884" y="1375156"/>
                </a:lnTo>
                <a:lnTo>
                  <a:pt x="8850884" y="274955"/>
                </a:lnTo>
                <a:lnTo>
                  <a:pt x="8846439" y="225552"/>
                </a:lnTo>
                <a:lnTo>
                  <a:pt x="8833612" y="179070"/>
                </a:lnTo>
                <a:lnTo>
                  <a:pt x="8813291" y="136271"/>
                </a:lnTo>
                <a:lnTo>
                  <a:pt x="8786241" y="97790"/>
                </a:lnTo>
                <a:lnTo>
                  <a:pt x="8752966" y="64643"/>
                </a:lnTo>
                <a:lnTo>
                  <a:pt x="8714613" y="37592"/>
                </a:lnTo>
                <a:lnTo>
                  <a:pt x="8671814" y="17145"/>
                </a:lnTo>
                <a:lnTo>
                  <a:pt x="8625205" y="4445"/>
                </a:lnTo>
                <a:lnTo>
                  <a:pt x="8575802" y="0"/>
                </a:lnTo>
                <a:close/>
              </a:path>
            </a:pathLst>
          </a:custGeom>
          <a:solidFill>
            <a:srgbClr val="5B9B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87223" y="4204207"/>
            <a:ext cx="8217534" cy="187452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>
              <a:lnSpc>
                <a:spcPct val="86800"/>
              </a:lnSpc>
              <a:spcBef>
                <a:spcPts val="480"/>
              </a:spcBef>
            </a:pPr>
            <a:r>
              <a:rPr sz="2400" b="1" spc="-20" dirty="0">
                <a:solidFill>
                  <a:srgbClr val="FFFFFF"/>
                </a:solidFill>
                <a:latin typeface="Cambria"/>
                <a:cs typeface="Cambria"/>
              </a:rPr>
              <a:t>Оценивается</a:t>
            </a:r>
            <a:r>
              <a:rPr sz="2400" b="1" spc="-4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mbria"/>
                <a:cs typeface="Cambria"/>
              </a:rPr>
              <a:t>по</a:t>
            </a:r>
            <a:r>
              <a:rPr sz="2400" b="1" spc="-8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spc="-30" dirty="0">
                <a:solidFill>
                  <a:srgbClr val="FFFFFF"/>
                </a:solidFill>
                <a:latin typeface="Cambria"/>
                <a:cs typeface="Cambria"/>
              </a:rPr>
              <a:t>100-</a:t>
            </a:r>
            <a:r>
              <a:rPr sz="2400" b="1" dirty="0">
                <a:solidFill>
                  <a:srgbClr val="FFFFFF"/>
                </a:solidFill>
                <a:latin typeface="Cambria"/>
                <a:cs typeface="Cambria"/>
              </a:rPr>
              <a:t>балльной</a:t>
            </a:r>
            <a:r>
              <a:rPr sz="2400" b="1" spc="-4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mbria"/>
                <a:cs typeface="Cambria"/>
              </a:rPr>
              <a:t>шкале,</a:t>
            </a:r>
            <a:r>
              <a:rPr sz="2400" b="1" spc="-5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FFFFFF"/>
                </a:solidFill>
                <a:latin typeface="Cambria"/>
                <a:cs typeface="Cambria"/>
              </a:rPr>
              <a:t>учитываются</a:t>
            </a:r>
            <a:r>
              <a:rPr sz="2400" b="1" spc="-10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FFFFFF"/>
                </a:solidFill>
                <a:latin typeface="Cambria"/>
                <a:cs typeface="Cambria"/>
              </a:rPr>
              <a:t>при </a:t>
            </a:r>
            <a:r>
              <a:rPr sz="2400" b="1" dirty="0">
                <a:solidFill>
                  <a:srgbClr val="FFFFFF"/>
                </a:solidFill>
                <a:latin typeface="Cambria"/>
                <a:cs typeface="Cambria"/>
              </a:rPr>
              <a:t>получении</a:t>
            </a:r>
            <a:r>
              <a:rPr sz="2400" b="1" spc="-10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mbria"/>
                <a:cs typeface="Cambria"/>
              </a:rPr>
              <a:t>аттестата,</a:t>
            </a:r>
            <a:r>
              <a:rPr sz="2400" b="1" spc="-4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mbria"/>
                <a:cs typeface="Cambria"/>
              </a:rPr>
              <a:t>могут</a:t>
            </a:r>
            <a:r>
              <a:rPr sz="2400" b="1" spc="-10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mbria"/>
                <a:cs typeface="Cambria"/>
              </a:rPr>
              <a:t>быть</a:t>
            </a:r>
            <a:r>
              <a:rPr sz="2400" b="1" spc="-8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mbria"/>
                <a:cs typeface="Cambria"/>
              </a:rPr>
              <a:t>использованы</a:t>
            </a:r>
            <a:r>
              <a:rPr sz="2400" b="1" spc="-114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spc="-50" dirty="0">
                <a:solidFill>
                  <a:srgbClr val="FFFFFF"/>
                </a:solidFill>
                <a:latin typeface="Cambria"/>
                <a:cs typeface="Cambria"/>
              </a:rPr>
              <a:t>в </a:t>
            </a:r>
            <a:r>
              <a:rPr sz="2400" b="1" spc="-30" dirty="0">
                <a:solidFill>
                  <a:srgbClr val="FFFFFF"/>
                </a:solidFill>
                <a:latin typeface="Cambria"/>
                <a:cs typeface="Cambria"/>
              </a:rPr>
              <a:t>качестве</a:t>
            </a:r>
            <a:r>
              <a:rPr sz="2400" b="1" spc="-20" dirty="0">
                <a:solidFill>
                  <a:srgbClr val="FFFFFF"/>
                </a:solidFill>
                <a:latin typeface="Cambria"/>
                <a:cs typeface="Cambria"/>
              </a:rPr>
              <a:t> вступительных</a:t>
            </a:r>
            <a:r>
              <a:rPr sz="2400" b="1" spc="-5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mbria"/>
                <a:cs typeface="Cambria"/>
              </a:rPr>
              <a:t>испытаний</a:t>
            </a:r>
            <a:r>
              <a:rPr sz="2400" b="1" spc="-5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mbria"/>
                <a:cs typeface="Cambria"/>
              </a:rPr>
              <a:t>при</a:t>
            </a:r>
            <a:r>
              <a:rPr sz="2400" b="1" spc="-2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mbria"/>
                <a:cs typeface="Cambria"/>
              </a:rPr>
              <a:t>поступлении</a:t>
            </a:r>
            <a:r>
              <a:rPr sz="2400" b="1" spc="-8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spc="-50" dirty="0">
                <a:solidFill>
                  <a:srgbClr val="FFFFFF"/>
                </a:solidFill>
                <a:latin typeface="Cambria"/>
                <a:cs typeface="Cambria"/>
              </a:rPr>
              <a:t>в </a:t>
            </a:r>
            <a:r>
              <a:rPr sz="2400" b="1" spc="-25" dirty="0">
                <a:solidFill>
                  <a:srgbClr val="FFFFFF"/>
                </a:solidFill>
                <a:latin typeface="Cambria"/>
                <a:cs typeface="Cambria"/>
              </a:rPr>
              <a:t>ВУЗ</a:t>
            </a:r>
            <a:endParaRPr sz="2400">
              <a:latin typeface="Cambria"/>
              <a:cs typeface="Cambria"/>
            </a:endParaRPr>
          </a:p>
          <a:p>
            <a:pPr marL="349250" indent="-228600">
              <a:lnSpc>
                <a:spcPct val="100000"/>
              </a:lnSpc>
              <a:spcBef>
                <a:spcPts val="1295"/>
              </a:spcBef>
              <a:buFont typeface="Cambria"/>
              <a:buChar char="•"/>
              <a:tabLst>
                <a:tab pos="349250" algn="l"/>
              </a:tabLst>
            </a:pPr>
            <a:r>
              <a:rPr sz="2400" b="1" spc="-10" dirty="0">
                <a:latin typeface="Cambria"/>
                <a:cs typeface="Cambria"/>
              </a:rPr>
              <a:t>Профиль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7962" y="309513"/>
            <a:ext cx="8441055" cy="4950460"/>
          </a:xfrm>
          <a:prstGeom prst="rect">
            <a:avLst/>
          </a:prstGeom>
        </p:spPr>
        <p:txBody>
          <a:bodyPr vert="horz" wrap="square" lIns="0" tIns="1035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5"/>
              </a:spcBef>
            </a:pPr>
            <a:r>
              <a:rPr sz="2400" b="1" u="heavy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mbria"/>
                <a:cs typeface="Cambria"/>
              </a:rPr>
              <a:t>В</a:t>
            </a:r>
            <a:r>
              <a:rPr sz="2400" b="1" u="heavy" spc="-5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mbria"/>
                <a:cs typeface="Cambria"/>
              </a:rPr>
              <a:t> </a:t>
            </a:r>
            <a:r>
              <a:rPr sz="2400" b="1" u="heavy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mbria"/>
                <a:cs typeface="Cambria"/>
              </a:rPr>
              <a:t>день</a:t>
            </a:r>
            <a:r>
              <a:rPr sz="2400" b="1" u="heavy" spc="-2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mbria"/>
                <a:cs typeface="Cambria"/>
              </a:rPr>
              <a:t> </a:t>
            </a:r>
            <a:r>
              <a:rPr sz="2400" b="1" u="heavy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mbria"/>
                <a:cs typeface="Cambria"/>
              </a:rPr>
              <a:t>проведения</a:t>
            </a:r>
            <a:r>
              <a:rPr sz="2400" b="1" u="heavy" spc="-7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mbria"/>
                <a:cs typeface="Cambria"/>
              </a:rPr>
              <a:t> </a:t>
            </a:r>
            <a:r>
              <a:rPr sz="2400" b="1" u="heavy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mbria"/>
                <a:cs typeface="Cambria"/>
              </a:rPr>
              <a:t>экзамена</a:t>
            </a:r>
            <a:r>
              <a:rPr sz="2400" b="1" u="heavy" spc="-5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mbria"/>
                <a:cs typeface="Cambria"/>
              </a:rPr>
              <a:t> </a:t>
            </a:r>
            <a:r>
              <a:rPr sz="2400" b="1" u="heavy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mbria"/>
                <a:cs typeface="Cambria"/>
              </a:rPr>
              <a:t>запрещается:</a:t>
            </a:r>
            <a:endParaRPr sz="2400">
              <a:latin typeface="Cambria"/>
              <a:cs typeface="Cambria"/>
            </a:endParaRPr>
          </a:p>
          <a:p>
            <a:pPr marL="240029" indent="-227329">
              <a:lnSpc>
                <a:spcPts val="2735"/>
              </a:lnSpc>
              <a:spcBef>
                <a:spcPts val="720"/>
              </a:spcBef>
              <a:buFont typeface="Arial MT"/>
              <a:buChar char="•"/>
              <a:tabLst>
                <a:tab pos="240029" algn="l"/>
              </a:tabLst>
            </a:pP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участникам</a:t>
            </a:r>
            <a:r>
              <a:rPr sz="2400" b="1" spc="-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экзаменов</a:t>
            </a:r>
            <a:r>
              <a:rPr sz="2400" b="1" spc="-9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–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иметь</a:t>
            </a:r>
            <a:r>
              <a:rPr sz="2400" b="1" spc="-7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при</a:t>
            </a:r>
            <a:r>
              <a:rPr sz="2400" b="1" spc="-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себе</a:t>
            </a:r>
            <a:r>
              <a:rPr sz="2400" b="1" spc="-4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уведомление</a:t>
            </a:r>
            <a:endParaRPr sz="2400">
              <a:latin typeface="Cambria"/>
              <a:cs typeface="Cambria"/>
            </a:endParaRPr>
          </a:p>
          <a:p>
            <a:pPr marL="240665">
              <a:lnSpc>
                <a:spcPts val="2735"/>
              </a:lnSpc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о</a:t>
            </a:r>
            <a:r>
              <a:rPr sz="2400" b="1" spc="-9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регистрации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на</a:t>
            </a:r>
            <a:r>
              <a:rPr sz="2400" b="1" spc="-9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экзамены,</a:t>
            </a:r>
            <a:endParaRPr sz="2400">
              <a:latin typeface="Cambria"/>
              <a:cs typeface="Cambria"/>
            </a:endParaRPr>
          </a:p>
          <a:p>
            <a:pPr marL="240665" marR="132715" indent="-228600">
              <a:lnSpc>
                <a:spcPts val="2610"/>
              </a:lnSpc>
              <a:spcBef>
                <a:spcPts val="1030"/>
              </a:spcBef>
              <a:buChar char="•"/>
              <a:tabLst>
                <a:tab pos="240665" algn="l"/>
                <a:tab pos="307975" algn="l"/>
              </a:tabLst>
            </a:pPr>
            <a:r>
              <a:rPr sz="1800" dirty="0">
                <a:solidFill>
                  <a:srgbClr val="001F5F"/>
                </a:solidFill>
                <a:latin typeface="Arial MT"/>
                <a:cs typeface="Arial MT"/>
              </a:rPr>
              <a:t>	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средства</a:t>
            </a:r>
            <a:r>
              <a:rPr sz="2400" b="1" spc="-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связи,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электронно-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вычислительную</a:t>
            </a:r>
            <a:r>
              <a:rPr sz="2400" b="1" spc="-8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технику, фото-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,</a:t>
            </a:r>
            <a:r>
              <a:rPr sz="2400" b="1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10" dirty="0">
                <a:solidFill>
                  <a:srgbClr val="001F5F"/>
                </a:solidFill>
                <a:latin typeface="Cambria"/>
                <a:cs typeface="Cambria"/>
              </a:rPr>
              <a:t>аудио</a:t>
            </a:r>
            <a:r>
              <a:rPr sz="2400" b="1" spc="-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400" b="1" spc="-10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45" dirty="0">
                <a:solidFill>
                  <a:srgbClr val="001F5F"/>
                </a:solidFill>
                <a:latin typeface="Cambria"/>
                <a:cs typeface="Cambria"/>
              </a:rPr>
              <a:t>видеоаппаратуру,</a:t>
            </a:r>
            <a:r>
              <a:rPr sz="2400" b="1" spc="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справочные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материалы,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письменные</a:t>
            </a:r>
            <a:r>
              <a:rPr sz="2400" b="1" spc="-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заметки</a:t>
            </a:r>
            <a:r>
              <a:rPr sz="2400" b="1" spc="-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400" b="1" spc="-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иные</a:t>
            </a:r>
            <a:r>
              <a:rPr sz="2400" b="1" spc="-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средства</a:t>
            </a:r>
            <a:endParaRPr sz="2400">
              <a:latin typeface="Cambria"/>
              <a:cs typeface="Cambria"/>
            </a:endParaRPr>
          </a:p>
          <a:p>
            <a:pPr marL="240665">
              <a:lnSpc>
                <a:spcPts val="2540"/>
              </a:lnSpc>
            </a:pP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хранения</a:t>
            </a:r>
            <a:r>
              <a:rPr sz="2400" b="1" spc="-9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400" b="1" spc="-1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передачи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информации;</a:t>
            </a:r>
            <a:endParaRPr sz="2400">
              <a:latin typeface="Cambria"/>
              <a:cs typeface="Cambria"/>
            </a:endParaRPr>
          </a:p>
          <a:p>
            <a:pPr marL="239395" marR="709930" indent="-227329">
              <a:lnSpc>
                <a:spcPct val="90500"/>
              </a:lnSpc>
              <a:spcBef>
                <a:spcPts val="994"/>
              </a:spcBef>
              <a:buFont typeface="Arial MT"/>
              <a:buChar char="•"/>
              <a:tabLst>
                <a:tab pos="240665" algn="l"/>
              </a:tabLst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выносить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из</a:t>
            </a:r>
            <a:r>
              <a:rPr sz="2400" b="1" spc="-1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75" dirty="0">
                <a:solidFill>
                  <a:srgbClr val="001F5F"/>
                </a:solidFill>
                <a:latin typeface="Cambria"/>
                <a:cs typeface="Cambria"/>
              </a:rPr>
              <a:t>аудиторий</a:t>
            </a:r>
            <a:r>
              <a:rPr sz="2400" b="1" spc="-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400" b="1" spc="-7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ППЭ</a:t>
            </a:r>
            <a:r>
              <a:rPr sz="2400" b="1" spc="-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ЭМ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на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бумажном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или 	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электронном</a:t>
            </a:r>
            <a:r>
              <a:rPr sz="2400" b="1" spc="-9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носителях</a:t>
            </a:r>
            <a:r>
              <a:rPr sz="2400" b="1" spc="-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(за</a:t>
            </a:r>
            <a:r>
              <a:rPr sz="2400" b="1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исключением</a:t>
            </a:r>
            <a:r>
              <a:rPr sz="2400" b="1" spc="-8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случая 	</a:t>
            </a:r>
            <a:r>
              <a:rPr sz="2400" b="1" spc="-75" dirty="0">
                <a:solidFill>
                  <a:srgbClr val="001F5F"/>
                </a:solidFill>
                <a:latin typeface="Cambria"/>
                <a:cs typeface="Cambria"/>
              </a:rPr>
              <a:t>перехода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из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75" dirty="0">
                <a:solidFill>
                  <a:srgbClr val="001F5F"/>
                </a:solidFill>
                <a:latin typeface="Cambria"/>
                <a:cs typeface="Cambria"/>
              </a:rPr>
              <a:t>аудитории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5" dirty="0">
                <a:solidFill>
                  <a:srgbClr val="001F5F"/>
                </a:solidFill>
                <a:latin typeface="Cambria"/>
                <a:cs typeface="Cambria"/>
              </a:rPr>
              <a:t>подготовки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аудиторию</a:t>
            </a:r>
            <a:endParaRPr sz="2400">
              <a:latin typeface="Cambria"/>
              <a:cs typeface="Cambria"/>
            </a:endParaRPr>
          </a:p>
          <a:p>
            <a:pPr marL="240665" marR="5080">
              <a:lnSpc>
                <a:spcPts val="2600"/>
              </a:lnSpc>
              <a:spcBef>
                <a:spcPts val="35"/>
              </a:spcBef>
            </a:pP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проведения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при</a:t>
            </a:r>
            <a:r>
              <a:rPr sz="2400" b="1" spc="-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проведении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экзамена</a:t>
            </a:r>
            <a:r>
              <a:rPr sz="2400" b="1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по</a:t>
            </a:r>
            <a:r>
              <a:rPr sz="2400" b="1" spc="-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иностранным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языкам</a:t>
            </a:r>
            <a:r>
              <a:rPr sz="2400" b="1" spc="-9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раздел</a:t>
            </a:r>
            <a:r>
              <a:rPr sz="2400" b="1" spc="-7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«Говорение»),</a:t>
            </a:r>
            <a:endParaRPr sz="2400">
              <a:latin typeface="Cambria"/>
              <a:cs typeface="Cambria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Font typeface="Arial MT"/>
              <a:buChar char="•"/>
              <a:tabLst>
                <a:tab pos="240029" algn="l"/>
              </a:tabLst>
            </a:pP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фотографировать</a:t>
            </a:r>
            <a:r>
              <a:rPr sz="2400" b="1" spc="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или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переписывать</a:t>
            </a:r>
            <a:r>
              <a:rPr sz="2400" b="1" spc="-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задания</a:t>
            </a:r>
            <a:r>
              <a:rPr sz="2400" b="1" spc="-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ЭМ;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6127" y="580771"/>
            <a:ext cx="7698105" cy="235077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 indent="1170305">
              <a:lnSpc>
                <a:spcPts val="3190"/>
              </a:lnSpc>
              <a:spcBef>
                <a:spcPts val="340"/>
              </a:spcBef>
            </a:pPr>
            <a:r>
              <a:rPr sz="2800" b="1" dirty="0">
                <a:solidFill>
                  <a:srgbClr val="202068"/>
                </a:solidFill>
                <a:latin typeface="Cambria"/>
                <a:cs typeface="Cambria"/>
              </a:rPr>
              <a:t>Лица,</a:t>
            </a:r>
            <a:r>
              <a:rPr sz="2800" b="1" spc="-120" dirty="0">
                <a:solidFill>
                  <a:srgbClr val="202068"/>
                </a:solidFill>
                <a:latin typeface="Cambria"/>
                <a:cs typeface="Cambria"/>
              </a:rPr>
              <a:t> </a:t>
            </a:r>
            <a:r>
              <a:rPr sz="2800" b="1" spc="-20" dirty="0">
                <a:solidFill>
                  <a:srgbClr val="202068"/>
                </a:solidFill>
                <a:latin typeface="Cambria"/>
                <a:cs typeface="Cambria"/>
              </a:rPr>
              <a:t>допустившие</a:t>
            </a:r>
            <a:r>
              <a:rPr sz="2800" b="1" spc="-40" dirty="0">
                <a:solidFill>
                  <a:srgbClr val="202068"/>
                </a:solidFill>
                <a:latin typeface="Cambria"/>
                <a:cs typeface="Cambria"/>
              </a:rPr>
              <a:t> </a:t>
            </a:r>
            <a:r>
              <a:rPr sz="2800" b="1" spc="-10" dirty="0">
                <a:solidFill>
                  <a:srgbClr val="202068"/>
                </a:solidFill>
                <a:latin typeface="Cambria"/>
                <a:cs typeface="Cambria"/>
              </a:rPr>
              <a:t>нарушение </a:t>
            </a:r>
            <a:r>
              <a:rPr sz="2800" b="1" spc="-30" dirty="0">
                <a:solidFill>
                  <a:srgbClr val="202068"/>
                </a:solidFill>
                <a:latin typeface="Cambria"/>
                <a:cs typeface="Cambria"/>
              </a:rPr>
              <a:t>устанавливаемого</a:t>
            </a:r>
            <a:r>
              <a:rPr sz="2800" b="1" spc="-90" dirty="0">
                <a:solidFill>
                  <a:srgbClr val="202068"/>
                </a:solidFill>
                <a:latin typeface="Cambria"/>
                <a:cs typeface="Cambria"/>
              </a:rPr>
              <a:t> </a:t>
            </a:r>
            <a:r>
              <a:rPr sz="2800" b="1" dirty="0">
                <a:solidFill>
                  <a:srgbClr val="202068"/>
                </a:solidFill>
                <a:latin typeface="Cambria"/>
                <a:cs typeface="Cambria"/>
              </a:rPr>
              <a:t>порядка</a:t>
            </a:r>
            <a:r>
              <a:rPr sz="2800" b="1" spc="-60" dirty="0">
                <a:solidFill>
                  <a:srgbClr val="202068"/>
                </a:solidFill>
                <a:latin typeface="Cambria"/>
                <a:cs typeface="Cambria"/>
              </a:rPr>
              <a:t> </a:t>
            </a:r>
            <a:r>
              <a:rPr sz="2800" b="1" spc="-10" dirty="0">
                <a:solidFill>
                  <a:srgbClr val="202068"/>
                </a:solidFill>
                <a:latin typeface="Cambria"/>
                <a:cs typeface="Cambria"/>
              </a:rPr>
              <a:t>проведения</a:t>
            </a:r>
            <a:r>
              <a:rPr sz="2800" b="1" spc="-45" dirty="0">
                <a:solidFill>
                  <a:srgbClr val="202068"/>
                </a:solidFill>
                <a:latin typeface="Cambria"/>
                <a:cs typeface="Cambria"/>
              </a:rPr>
              <a:t> </a:t>
            </a:r>
            <a:r>
              <a:rPr sz="2800" b="1" spc="-20" dirty="0">
                <a:solidFill>
                  <a:srgbClr val="202068"/>
                </a:solidFill>
                <a:latin typeface="Cambria"/>
                <a:cs typeface="Cambria"/>
              </a:rPr>
              <a:t>ГИА,</a:t>
            </a:r>
            <a:endParaRPr sz="2800">
              <a:latin typeface="Cambria"/>
              <a:cs typeface="Cambria"/>
            </a:endParaRPr>
          </a:p>
          <a:p>
            <a:pPr marL="1952625" marR="1936750" algn="ctr">
              <a:lnSpc>
                <a:spcPct val="114500"/>
              </a:lnSpc>
              <a:spcBef>
                <a:spcPts val="145"/>
              </a:spcBef>
            </a:pPr>
            <a:r>
              <a:rPr sz="2800" b="1" spc="-85" dirty="0">
                <a:solidFill>
                  <a:srgbClr val="C00000"/>
                </a:solidFill>
                <a:latin typeface="Cambria"/>
                <a:cs typeface="Cambria"/>
              </a:rPr>
              <a:t>удаляются</a:t>
            </a:r>
            <a:r>
              <a:rPr sz="2800" b="1" spc="-4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800" b="1" dirty="0">
                <a:solidFill>
                  <a:srgbClr val="C00000"/>
                </a:solidFill>
                <a:latin typeface="Cambria"/>
                <a:cs typeface="Cambria"/>
              </a:rPr>
              <a:t>с</a:t>
            </a:r>
            <a:r>
              <a:rPr sz="2800" b="1" spc="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800" b="1" spc="-10" dirty="0">
                <a:solidFill>
                  <a:srgbClr val="C00000"/>
                </a:solidFill>
                <a:latin typeface="Cambria"/>
                <a:cs typeface="Cambria"/>
              </a:rPr>
              <a:t>экзамена! </a:t>
            </a:r>
            <a:r>
              <a:rPr sz="2800" b="1" spc="-30" dirty="0">
                <a:solidFill>
                  <a:srgbClr val="C00000"/>
                </a:solidFill>
                <a:latin typeface="Cambria"/>
                <a:cs typeface="Cambria"/>
              </a:rPr>
              <a:t>Пересдача</a:t>
            </a:r>
            <a:r>
              <a:rPr sz="2800" b="1" spc="-9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800" b="1" spc="-10" dirty="0">
                <a:solidFill>
                  <a:srgbClr val="C00000"/>
                </a:solidFill>
                <a:latin typeface="Cambria"/>
                <a:cs typeface="Cambria"/>
              </a:rPr>
              <a:t>возможна </a:t>
            </a:r>
            <a:r>
              <a:rPr sz="2800" b="1" spc="-114" dirty="0">
                <a:solidFill>
                  <a:srgbClr val="C00000"/>
                </a:solidFill>
                <a:latin typeface="Cambria"/>
                <a:cs typeface="Cambria"/>
              </a:rPr>
              <a:t>ТОЛЬКО</a:t>
            </a:r>
            <a:r>
              <a:rPr sz="2800" b="1" spc="-4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800" b="1" dirty="0">
                <a:solidFill>
                  <a:srgbClr val="C00000"/>
                </a:solidFill>
                <a:latin typeface="Cambria"/>
                <a:cs typeface="Cambria"/>
              </a:rPr>
              <a:t>через</a:t>
            </a:r>
            <a:r>
              <a:rPr sz="2800" b="1" spc="-8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800" b="1" spc="-20" dirty="0">
                <a:solidFill>
                  <a:srgbClr val="C00000"/>
                </a:solidFill>
                <a:latin typeface="Cambria"/>
                <a:cs typeface="Cambria"/>
              </a:rPr>
              <a:t>год!</a:t>
            </a:r>
            <a:endParaRPr sz="2800">
              <a:latin typeface="Cambria"/>
              <a:cs typeface="Cambr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83907" y="0"/>
            <a:ext cx="2260092" cy="1071372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1985772" y="3032759"/>
            <a:ext cx="6541134" cy="3825240"/>
            <a:chOff x="1985772" y="3032759"/>
            <a:chExt cx="6541134" cy="382524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85772" y="3032759"/>
              <a:ext cx="6541008" cy="382523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33600" y="3180588"/>
              <a:ext cx="6028944" cy="33909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635" y="1234566"/>
            <a:ext cx="7884159" cy="163068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>
              <a:lnSpc>
                <a:spcPts val="2600"/>
              </a:lnSpc>
              <a:spcBef>
                <a:spcPts val="420"/>
              </a:spcBef>
            </a:pPr>
            <a:r>
              <a:rPr sz="2400" dirty="0">
                <a:solidFill>
                  <a:srgbClr val="202068"/>
                </a:solidFill>
              </a:rPr>
              <a:t>Если</a:t>
            </a:r>
            <a:r>
              <a:rPr sz="2400" spc="-100" dirty="0">
                <a:solidFill>
                  <a:srgbClr val="202068"/>
                </a:solidFill>
              </a:rPr>
              <a:t> </a:t>
            </a:r>
            <a:r>
              <a:rPr sz="2400" spc="-10" dirty="0">
                <a:solidFill>
                  <a:srgbClr val="202068"/>
                </a:solidFill>
              </a:rPr>
              <a:t>обучающийся</a:t>
            </a:r>
            <a:r>
              <a:rPr sz="2400" spc="-5" dirty="0">
                <a:solidFill>
                  <a:srgbClr val="202068"/>
                </a:solidFill>
              </a:rPr>
              <a:t> </a:t>
            </a:r>
            <a:r>
              <a:rPr sz="2400" dirty="0"/>
              <a:t>по</a:t>
            </a:r>
            <a:r>
              <a:rPr sz="2400" spc="-85" dirty="0"/>
              <a:t> </a:t>
            </a:r>
            <a:r>
              <a:rPr sz="2400" spc="-10" dirty="0"/>
              <a:t>состоянию</a:t>
            </a:r>
            <a:r>
              <a:rPr sz="2400" spc="-90" dirty="0"/>
              <a:t> </a:t>
            </a:r>
            <a:r>
              <a:rPr sz="2400" spc="-10" dirty="0"/>
              <a:t>здоровья</a:t>
            </a:r>
            <a:r>
              <a:rPr sz="2400" spc="-90" dirty="0"/>
              <a:t> </a:t>
            </a:r>
            <a:r>
              <a:rPr sz="2400" dirty="0">
                <a:solidFill>
                  <a:srgbClr val="202068"/>
                </a:solidFill>
              </a:rPr>
              <a:t>не</a:t>
            </a:r>
            <a:r>
              <a:rPr sz="2400" spc="-80" dirty="0">
                <a:solidFill>
                  <a:srgbClr val="202068"/>
                </a:solidFill>
              </a:rPr>
              <a:t> </a:t>
            </a:r>
            <a:r>
              <a:rPr sz="2400" spc="-10" dirty="0">
                <a:solidFill>
                  <a:srgbClr val="202068"/>
                </a:solidFill>
              </a:rPr>
              <a:t>может завершить</a:t>
            </a:r>
            <a:r>
              <a:rPr sz="2400" spc="-25" dirty="0">
                <a:solidFill>
                  <a:srgbClr val="202068"/>
                </a:solidFill>
              </a:rPr>
              <a:t> </a:t>
            </a:r>
            <a:r>
              <a:rPr sz="2400" dirty="0">
                <a:solidFill>
                  <a:srgbClr val="202068"/>
                </a:solidFill>
              </a:rPr>
              <a:t>выполнение</a:t>
            </a:r>
            <a:r>
              <a:rPr sz="2400" spc="-85" dirty="0">
                <a:solidFill>
                  <a:srgbClr val="202068"/>
                </a:solidFill>
              </a:rPr>
              <a:t> </a:t>
            </a:r>
            <a:r>
              <a:rPr sz="2400" spc="-10" dirty="0">
                <a:solidFill>
                  <a:srgbClr val="202068"/>
                </a:solidFill>
              </a:rPr>
              <a:t>экзаменационной</a:t>
            </a:r>
            <a:r>
              <a:rPr sz="2400" spc="-100" dirty="0">
                <a:solidFill>
                  <a:srgbClr val="202068"/>
                </a:solidFill>
              </a:rPr>
              <a:t> </a:t>
            </a:r>
            <a:r>
              <a:rPr sz="2400" dirty="0">
                <a:solidFill>
                  <a:srgbClr val="202068"/>
                </a:solidFill>
              </a:rPr>
              <a:t>работы,</a:t>
            </a:r>
            <a:r>
              <a:rPr sz="2400" spc="-75" dirty="0">
                <a:solidFill>
                  <a:srgbClr val="202068"/>
                </a:solidFill>
              </a:rPr>
              <a:t> </a:t>
            </a:r>
            <a:r>
              <a:rPr sz="2400" spc="-25" dirty="0">
                <a:solidFill>
                  <a:srgbClr val="202068"/>
                </a:solidFill>
              </a:rPr>
              <a:t>то </a:t>
            </a:r>
            <a:r>
              <a:rPr sz="2400" dirty="0">
                <a:solidFill>
                  <a:srgbClr val="202068"/>
                </a:solidFill>
              </a:rPr>
              <a:t>он</a:t>
            </a:r>
            <a:r>
              <a:rPr sz="2400" spc="-75" dirty="0">
                <a:solidFill>
                  <a:srgbClr val="202068"/>
                </a:solidFill>
              </a:rPr>
              <a:t> </a:t>
            </a:r>
            <a:r>
              <a:rPr sz="2400" dirty="0">
                <a:solidFill>
                  <a:srgbClr val="202068"/>
                </a:solidFill>
              </a:rPr>
              <a:t>досрочно</a:t>
            </a:r>
            <a:r>
              <a:rPr sz="2400" spc="-55" dirty="0">
                <a:solidFill>
                  <a:srgbClr val="202068"/>
                </a:solidFill>
              </a:rPr>
              <a:t> </a:t>
            </a:r>
            <a:r>
              <a:rPr sz="2400" spc="-10" dirty="0">
                <a:solidFill>
                  <a:srgbClr val="202068"/>
                </a:solidFill>
              </a:rPr>
              <a:t>покидает</a:t>
            </a:r>
            <a:r>
              <a:rPr sz="2400" spc="-100" dirty="0">
                <a:solidFill>
                  <a:srgbClr val="202068"/>
                </a:solidFill>
              </a:rPr>
              <a:t> </a:t>
            </a:r>
            <a:r>
              <a:rPr sz="2400" spc="-10" dirty="0">
                <a:solidFill>
                  <a:srgbClr val="202068"/>
                </a:solidFill>
              </a:rPr>
              <a:t>аудиторию.</a:t>
            </a:r>
            <a:endParaRPr sz="2400"/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2400" dirty="0">
                <a:solidFill>
                  <a:srgbClr val="202068"/>
                </a:solidFill>
              </a:rPr>
              <a:t>Экзамен</a:t>
            </a:r>
            <a:r>
              <a:rPr sz="2400" spc="-45" dirty="0">
                <a:solidFill>
                  <a:srgbClr val="202068"/>
                </a:solidFill>
              </a:rPr>
              <a:t> </a:t>
            </a:r>
            <a:r>
              <a:rPr sz="2400" spc="-10" dirty="0">
                <a:solidFill>
                  <a:srgbClr val="202068"/>
                </a:solidFill>
              </a:rPr>
              <a:t>может</a:t>
            </a:r>
            <a:r>
              <a:rPr sz="2400" spc="-70" dirty="0">
                <a:solidFill>
                  <a:srgbClr val="202068"/>
                </a:solidFill>
              </a:rPr>
              <a:t> </a:t>
            </a:r>
            <a:r>
              <a:rPr sz="2400" dirty="0">
                <a:solidFill>
                  <a:srgbClr val="202068"/>
                </a:solidFill>
              </a:rPr>
              <a:t>быть</a:t>
            </a:r>
            <a:r>
              <a:rPr sz="2400" spc="-80" dirty="0">
                <a:solidFill>
                  <a:srgbClr val="202068"/>
                </a:solidFill>
              </a:rPr>
              <a:t> </a:t>
            </a:r>
            <a:r>
              <a:rPr sz="2400" spc="-10" dirty="0">
                <a:solidFill>
                  <a:srgbClr val="202068"/>
                </a:solidFill>
              </a:rPr>
              <a:t>пересдан</a:t>
            </a:r>
            <a:r>
              <a:rPr sz="2400" spc="-70" dirty="0">
                <a:solidFill>
                  <a:srgbClr val="202068"/>
                </a:solidFill>
              </a:rPr>
              <a:t> </a:t>
            </a:r>
            <a:r>
              <a:rPr sz="2400" dirty="0"/>
              <a:t>в</a:t>
            </a:r>
            <a:r>
              <a:rPr sz="2400" spc="-60" dirty="0"/>
              <a:t> </a:t>
            </a:r>
            <a:r>
              <a:rPr sz="2400" dirty="0"/>
              <a:t>резервные</a:t>
            </a:r>
            <a:r>
              <a:rPr sz="2400" spc="-80" dirty="0"/>
              <a:t> </a:t>
            </a:r>
            <a:r>
              <a:rPr sz="2400" spc="-20" dirty="0"/>
              <a:t>дни</a:t>
            </a:r>
            <a:r>
              <a:rPr sz="3600" spc="-20" dirty="0">
                <a:solidFill>
                  <a:srgbClr val="202068"/>
                </a:solidFill>
                <a:latin typeface="Calibri"/>
                <a:cs typeface="Calibri"/>
              </a:rPr>
              <a:t>.</a:t>
            </a:r>
            <a:endParaRPr sz="36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83907" y="143255"/>
            <a:ext cx="2145792" cy="928116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4215384" y="3005327"/>
            <a:ext cx="4465320" cy="3674745"/>
            <a:chOff x="4215384" y="3005327"/>
            <a:chExt cx="4465320" cy="367474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15384" y="3005327"/>
              <a:ext cx="4465320" cy="367436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364736" y="3153155"/>
              <a:ext cx="3951732" cy="31623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130" y="825500"/>
            <a:ext cx="8689975" cy="572833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240029" marR="160020" indent="-227965">
              <a:lnSpc>
                <a:spcPct val="93700"/>
              </a:lnSpc>
              <a:spcBef>
                <a:spcPts val="280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Во</a:t>
            </a:r>
            <a:r>
              <a:rPr sz="2400" b="1" spc="-10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время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экзамена</a:t>
            </a:r>
            <a:r>
              <a:rPr sz="2400" b="1" spc="-9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участники</a:t>
            </a:r>
            <a:r>
              <a:rPr sz="2400" b="1" spc="-8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экзамена</a:t>
            </a:r>
            <a:r>
              <a:rPr sz="2400" b="1" spc="-8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имеют</a:t>
            </a:r>
            <a:r>
              <a:rPr sz="2400" b="1" spc="-8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право 	</a:t>
            </a:r>
            <a:r>
              <a:rPr sz="2400" b="1" spc="-55" dirty="0">
                <a:solidFill>
                  <a:srgbClr val="001F5F"/>
                </a:solidFill>
                <a:latin typeface="Cambria"/>
                <a:cs typeface="Cambria"/>
              </a:rPr>
              <a:t>выходить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из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75" dirty="0">
                <a:solidFill>
                  <a:srgbClr val="001F5F"/>
                </a:solidFill>
                <a:latin typeface="Cambria"/>
                <a:cs typeface="Cambria"/>
              </a:rPr>
              <a:t>аудитории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перемещаться</a:t>
            </a:r>
            <a:r>
              <a:rPr sz="2400" b="1" spc="-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по</a:t>
            </a:r>
            <a:r>
              <a:rPr sz="2400" b="1" spc="-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ППЭ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45" dirty="0">
                <a:solidFill>
                  <a:srgbClr val="001F5F"/>
                </a:solidFill>
                <a:latin typeface="Cambria"/>
                <a:cs typeface="Cambria"/>
              </a:rPr>
              <a:t>только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0" dirty="0">
                <a:solidFill>
                  <a:srgbClr val="001F5F"/>
                </a:solidFill>
                <a:latin typeface="Cambria"/>
                <a:cs typeface="Cambria"/>
              </a:rPr>
              <a:t>в 	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сопровождении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одного</a:t>
            </a:r>
            <a:r>
              <a:rPr sz="2400" b="1" spc="-4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из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 организаторов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вне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аудитории.</a:t>
            </a:r>
            <a:endParaRPr sz="2400">
              <a:latin typeface="Cambria"/>
              <a:cs typeface="Cambria"/>
            </a:endParaRPr>
          </a:p>
          <a:p>
            <a:pPr marL="241300" marR="5080" indent="-229235">
              <a:lnSpc>
                <a:spcPts val="2590"/>
              </a:lnSpc>
              <a:spcBef>
                <a:spcPts val="1040"/>
              </a:spcBef>
              <a:buChar char="•"/>
              <a:tabLst>
                <a:tab pos="241300" algn="l"/>
                <a:tab pos="307975" algn="l"/>
              </a:tabLst>
            </a:pPr>
            <a:r>
              <a:rPr sz="1800" dirty="0">
                <a:solidFill>
                  <a:srgbClr val="001F5F"/>
                </a:solidFill>
                <a:latin typeface="Arial MT"/>
                <a:cs typeface="Arial MT"/>
              </a:rPr>
              <a:t>	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При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70" dirty="0">
                <a:solidFill>
                  <a:srgbClr val="001F5F"/>
                </a:solidFill>
                <a:latin typeface="Cambria"/>
                <a:cs typeface="Cambria"/>
              </a:rPr>
              <a:t>выходе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из</a:t>
            </a:r>
            <a:r>
              <a:rPr sz="2400" b="1" spc="-4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75" dirty="0">
                <a:solidFill>
                  <a:srgbClr val="001F5F"/>
                </a:solidFill>
                <a:latin typeface="Cambria"/>
                <a:cs typeface="Cambria"/>
              </a:rPr>
              <a:t>аудитории</a:t>
            </a:r>
            <a:r>
              <a:rPr sz="2400" b="1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участники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экзамена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оставляют </a:t>
            </a:r>
            <a:r>
              <a:rPr sz="2400" b="1" spc="-50" dirty="0">
                <a:solidFill>
                  <a:srgbClr val="001F5F"/>
                </a:solidFill>
                <a:latin typeface="Cambria"/>
                <a:cs typeface="Cambria"/>
              </a:rPr>
              <a:t>документ,</a:t>
            </a:r>
            <a:r>
              <a:rPr sz="2400" b="1" spc="-8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45" dirty="0">
                <a:solidFill>
                  <a:srgbClr val="001F5F"/>
                </a:solidFill>
                <a:latin typeface="Cambria"/>
                <a:cs typeface="Cambria"/>
              </a:rPr>
              <a:t>удостоверяющий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личность,</a:t>
            </a:r>
            <a:r>
              <a:rPr sz="2400" b="1" spc="-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ЭМ,</a:t>
            </a:r>
            <a:r>
              <a:rPr sz="2400" b="1" spc="-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письменные</a:t>
            </a:r>
            <a:endParaRPr sz="2400">
              <a:latin typeface="Cambria"/>
              <a:cs typeface="Cambria"/>
            </a:endParaRPr>
          </a:p>
          <a:p>
            <a:pPr marL="241300" marR="19050">
              <a:lnSpc>
                <a:spcPts val="2590"/>
              </a:lnSpc>
            </a:pP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принадлежности</a:t>
            </a:r>
            <a:r>
              <a:rPr sz="2400" b="1" spc="-10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400" b="1" spc="-4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листы</a:t>
            </a:r>
            <a:r>
              <a:rPr sz="2400" b="1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бумаги</a:t>
            </a:r>
            <a:r>
              <a:rPr sz="2400" b="1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для</a:t>
            </a:r>
            <a:r>
              <a:rPr sz="2400" b="1" spc="-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черновиков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со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штампом</a:t>
            </a:r>
            <a:r>
              <a:rPr sz="2400" b="1" spc="-1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образовательной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организации,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на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базе</a:t>
            </a:r>
            <a:r>
              <a:rPr sz="2400" b="1" spc="-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которой</a:t>
            </a:r>
            <a:endParaRPr sz="2400">
              <a:latin typeface="Cambria"/>
              <a:cs typeface="Cambria"/>
            </a:endParaRPr>
          </a:p>
          <a:p>
            <a:pPr marL="241300">
              <a:lnSpc>
                <a:spcPts val="2415"/>
              </a:lnSpc>
            </a:pP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организован</a:t>
            </a:r>
            <a:r>
              <a:rPr sz="2400" b="1" spc="-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ППЭ,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на</a:t>
            </a:r>
            <a:r>
              <a:rPr sz="2400" b="1" spc="-10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рабочем</a:t>
            </a:r>
            <a:r>
              <a:rPr sz="2400" b="1" spc="-8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столе,</a:t>
            </a:r>
            <a:r>
              <a:rPr sz="2400" b="1" spc="-10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а</a:t>
            </a:r>
            <a:r>
              <a:rPr sz="2400" b="1" spc="-9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организатор</a:t>
            </a:r>
            <a:endParaRPr sz="2400">
              <a:latin typeface="Cambria"/>
              <a:cs typeface="Cambria"/>
            </a:endParaRPr>
          </a:p>
          <a:p>
            <a:pPr marL="241300" marR="71755">
              <a:lnSpc>
                <a:spcPts val="2590"/>
              </a:lnSpc>
              <a:spcBef>
                <a:spcPts val="185"/>
              </a:spcBef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проверяет</a:t>
            </a:r>
            <a:r>
              <a:rPr sz="2400" b="1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комплектность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оставленных</a:t>
            </a:r>
            <a:r>
              <a:rPr sz="2400" b="1" spc="-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ЭМ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400" b="1" spc="-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количество листов</a:t>
            </a:r>
            <a:r>
              <a:rPr sz="2400" b="1" spc="-10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бумаги</a:t>
            </a:r>
            <a:r>
              <a:rPr sz="2400" b="1" spc="-9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для</a:t>
            </a:r>
            <a:r>
              <a:rPr sz="2400" b="1" spc="-9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черновиков.</a:t>
            </a:r>
            <a:endParaRPr sz="2400">
              <a:latin typeface="Cambria"/>
              <a:cs typeface="Cambria"/>
            </a:endParaRPr>
          </a:p>
          <a:p>
            <a:pPr marL="240029" marR="7620" indent="-227965">
              <a:lnSpc>
                <a:spcPct val="92100"/>
              </a:lnSpc>
              <a:spcBef>
                <a:spcPts val="710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Каждый</a:t>
            </a:r>
            <a:r>
              <a:rPr sz="2400" b="1" spc="-1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80" dirty="0">
                <a:solidFill>
                  <a:srgbClr val="001F5F"/>
                </a:solidFill>
                <a:latin typeface="Cambria"/>
                <a:cs typeface="Cambria"/>
              </a:rPr>
              <a:t>выход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участника</a:t>
            </a:r>
            <a:r>
              <a:rPr sz="2400" b="1" spc="-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экзамена</a:t>
            </a:r>
            <a:r>
              <a:rPr sz="2400" b="1" spc="-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из</a:t>
            </a:r>
            <a:r>
              <a:rPr sz="2400" b="1" spc="-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аудитории 	</a:t>
            </a:r>
            <a:r>
              <a:rPr sz="2400" b="1" spc="-45" dirty="0">
                <a:solidFill>
                  <a:srgbClr val="001F5F"/>
                </a:solidFill>
                <a:latin typeface="Cambria"/>
                <a:cs typeface="Cambria"/>
              </a:rPr>
              <a:t>фиксируется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организаторами</a:t>
            </a:r>
            <a:r>
              <a:rPr sz="2400" b="1" spc="-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</a:t>
            </a:r>
            <a:r>
              <a:rPr sz="2400" b="1" spc="-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ведомости</a:t>
            </a:r>
            <a:r>
              <a:rPr sz="2400" b="1" spc="-9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учёта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времени 	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отсутствия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участников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экзамена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аудитории</a:t>
            </a:r>
            <a:endParaRPr sz="2400">
              <a:latin typeface="Cambria"/>
              <a:cs typeface="Cambria"/>
            </a:endParaRPr>
          </a:p>
          <a:p>
            <a:pPr marL="239395" marR="996950" indent="-227329">
              <a:lnSpc>
                <a:spcPct val="90000"/>
              </a:lnSpc>
              <a:spcBef>
                <a:spcPts val="994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Если</a:t>
            </a:r>
            <a:r>
              <a:rPr sz="2400" b="1" spc="-10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60" dirty="0">
                <a:solidFill>
                  <a:srgbClr val="001F5F"/>
                </a:solidFill>
                <a:latin typeface="Cambria"/>
                <a:cs typeface="Cambria"/>
              </a:rPr>
              <a:t>один</a:t>
            </a:r>
            <a:r>
              <a:rPr sz="2400" b="1" spc="-7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400" b="1" spc="-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тот</a:t>
            </a:r>
            <a:r>
              <a:rPr sz="2400" b="1" spc="-10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же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участник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экзамена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выходит 	</a:t>
            </a:r>
            <a:r>
              <a:rPr sz="2400" b="1" spc="-35" dirty="0">
                <a:solidFill>
                  <a:srgbClr val="001F5F"/>
                </a:solidFill>
                <a:latin typeface="Cambria"/>
                <a:cs typeface="Cambria"/>
              </a:rPr>
              <a:t>несколько</a:t>
            </a:r>
            <a:r>
              <a:rPr sz="2400" b="1" spc="-9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раз,</a:t>
            </a:r>
            <a:r>
              <a:rPr sz="2400" b="1" spc="-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то</a:t>
            </a:r>
            <a:r>
              <a:rPr sz="2400" b="1" spc="-9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каждый</a:t>
            </a:r>
            <a:r>
              <a:rPr sz="2400" b="1" spc="-8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его</a:t>
            </a:r>
            <a:r>
              <a:rPr sz="2400" b="1" spc="-7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80" dirty="0">
                <a:solidFill>
                  <a:srgbClr val="001F5F"/>
                </a:solidFill>
                <a:latin typeface="Cambria"/>
                <a:cs typeface="Cambria"/>
              </a:rPr>
              <a:t>выход</a:t>
            </a:r>
            <a:r>
              <a:rPr sz="2400" b="1" spc="-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45" dirty="0">
                <a:solidFill>
                  <a:srgbClr val="001F5F"/>
                </a:solidFill>
                <a:latin typeface="Cambria"/>
                <a:cs typeface="Cambria"/>
              </a:rPr>
              <a:t>фиксируется</a:t>
            </a:r>
            <a:r>
              <a:rPr sz="2400" b="1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0" dirty="0">
                <a:solidFill>
                  <a:srgbClr val="001F5F"/>
                </a:solidFill>
                <a:latin typeface="Cambria"/>
                <a:cs typeface="Cambria"/>
              </a:rPr>
              <a:t>в 	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ведомости</a:t>
            </a:r>
            <a:r>
              <a:rPr sz="2400" b="1" spc="-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</a:t>
            </a:r>
            <a:r>
              <a:rPr sz="2400" b="1" spc="-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новой</a:t>
            </a:r>
            <a:r>
              <a:rPr sz="2400" b="1" spc="-9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строке.</a:t>
            </a:r>
            <a:endParaRPr sz="2400">
              <a:latin typeface="Cambria"/>
              <a:cs typeface="Cambr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76159" y="143255"/>
            <a:ext cx="1691640" cy="62788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8137" y="1058417"/>
            <a:ext cx="8162290" cy="138239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ct val="90300"/>
              </a:lnSpc>
              <a:spcBef>
                <a:spcPts val="380"/>
              </a:spcBef>
            </a:pPr>
            <a:r>
              <a:rPr sz="2400" dirty="0">
                <a:solidFill>
                  <a:srgbClr val="202068"/>
                </a:solidFill>
              </a:rPr>
              <a:t>В</a:t>
            </a:r>
            <a:r>
              <a:rPr sz="2400" spc="-35" dirty="0">
                <a:solidFill>
                  <a:srgbClr val="202068"/>
                </a:solidFill>
              </a:rPr>
              <a:t> </a:t>
            </a:r>
            <a:r>
              <a:rPr sz="2400" spc="-25" dirty="0">
                <a:solidFill>
                  <a:srgbClr val="202068"/>
                </a:solidFill>
              </a:rPr>
              <a:t>продолжительность</a:t>
            </a:r>
            <a:r>
              <a:rPr sz="2400" spc="-75" dirty="0">
                <a:solidFill>
                  <a:srgbClr val="202068"/>
                </a:solidFill>
              </a:rPr>
              <a:t> </a:t>
            </a:r>
            <a:r>
              <a:rPr sz="2400" spc="-10" dirty="0">
                <a:solidFill>
                  <a:srgbClr val="202068"/>
                </a:solidFill>
              </a:rPr>
              <a:t>экзаменов</a:t>
            </a:r>
            <a:r>
              <a:rPr sz="2400" spc="-65" dirty="0">
                <a:solidFill>
                  <a:srgbClr val="202068"/>
                </a:solidFill>
              </a:rPr>
              <a:t> </a:t>
            </a:r>
            <a:r>
              <a:rPr sz="2400" dirty="0"/>
              <a:t>не</a:t>
            </a:r>
            <a:r>
              <a:rPr sz="2400" spc="-35" dirty="0"/>
              <a:t> </a:t>
            </a:r>
            <a:r>
              <a:rPr sz="2400" spc="-10" dirty="0"/>
              <a:t>включается</a:t>
            </a:r>
            <a:r>
              <a:rPr sz="2400" spc="40" dirty="0"/>
              <a:t> </a:t>
            </a:r>
            <a:r>
              <a:rPr sz="2400" spc="-10" dirty="0">
                <a:solidFill>
                  <a:srgbClr val="202068"/>
                </a:solidFill>
              </a:rPr>
              <a:t>время, выделенное</a:t>
            </a:r>
            <a:r>
              <a:rPr sz="2400" spc="-50" dirty="0">
                <a:solidFill>
                  <a:srgbClr val="202068"/>
                </a:solidFill>
              </a:rPr>
              <a:t> </a:t>
            </a:r>
            <a:r>
              <a:rPr sz="2400" dirty="0">
                <a:solidFill>
                  <a:srgbClr val="202068"/>
                </a:solidFill>
              </a:rPr>
              <a:t>на</a:t>
            </a:r>
            <a:r>
              <a:rPr sz="2400" spc="-65" dirty="0">
                <a:solidFill>
                  <a:srgbClr val="202068"/>
                </a:solidFill>
              </a:rPr>
              <a:t> </a:t>
            </a:r>
            <a:r>
              <a:rPr sz="2400" spc="-30" dirty="0">
                <a:solidFill>
                  <a:srgbClr val="202068"/>
                </a:solidFill>
              </a:rPr>
              <a:t>подготовительные</a:t>
            </a:r>
            <a:r>
              <a:rPr sz="2400" spc="-20" dirty="0">
                <a:solidFill>
                  <a:srgbClr val="202068"/>
                </a:solidFill>
              </a:rPr>
              <a:t> </a:t>
            </a:r>
            <a:r>
              <a:rPr sz="2400" spc="-10" dirty="0">
                <a:solidFill>
                  <a:srgbClr val="202068"/>
                </a:solidFill>
              </a:rPr>
              <a:t>мероприятия (инструктаж,</a:t>
            </a:r>
            <a:r>
              <a:rPr sz="2400" spc="-30" dirty="0">
                <a:solidFill>
                  <a:srgbClr val="202068"/>
                </a:solidFill>
              </a:rPr>
              <a:t> </a:t>
            </a:r>
            <a:r>
              <a:rPr sz="2400" spc="-10" dirty="0">
                <a:solidFill>
                  <a:srgbClr val="202068"/>
                </a:solidFill>
              </a:rPr>
              <a:t>заполнение</a:t>
            </a:r>
            <a:r>
              <a:rPr sz="2400" spc="-95" dirty="0">
                <a:solidFill>
                  <a:srgbClr val="202068"/>
                </a:solidFill>
              </a:rPr>
              <a:t> </a:t>
            </a:r>
            <a:r>
              <a:rPr sz="2400" spc="-20" dirty="0">
                <a:solidFill>
                  <a:srgbClr val="202068"/>
                </a:solidFill>
              </a:rPr>
              <a:t>регистрационных</a:t>
            </a:r>
            <a:r>
              <a:rPr sz="2400" spc="-100" dirty="0">
                <a:solidFill>
                  <a:srgbClr val="202068"/>
                </a:solidFill>
              </a:rPr>
              <a:t> </a:t>
            </a:r>
            <a:r>
              <a:rPr sz="2400" spc="-10" dirty="0">
                <a:solidFill>
                  <a:srgbClr val="202068"/>
                </a:solidFill>
              </a:rPr>
              <a:t>бланков</a:t>
            </a:r>
            <a:r>
              <a:rPr sz="2400" spc="-35" dirty="0">
                <a:solidFill>
                  <a:srgbClr val="202068"/>
                </a:solidFill>
              </a:rPr>
              <a:t> </a:t>
            </a:r>
            <a:r>
              <a:rPr sz="2400" spc="-50" dirty="0">
                <a:solidFill>
                  <a:srgbClr val="202068"/>
                </a:solidFill>
              </a:rPr>
              <a:t>и </a:t>
            </a:r>
            <a:r>
              <a:rPr sz="2400" spc="-10" dirty="0">
                <a:solidFill>
                  <a:srgbClr val="202068"/>
                </a:solidFill>
              </a:rPr>
              <a:t>т.д.)</a:t>
            </a:r>
            <a:endParaRPr sz="24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83907" y="143255"/>
            <a:ext cx="2145792" cy="928116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2872739" y="2499360"/>
            <a:ext cx="5666740" cy="3933825"/>
            <a:chOff x="2872739" y="2499360"/>
            <a:chExt cx="5666740" cy="393382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72739" y="2499360"/>
              <a:ext cx="5666232" cy="393344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20567" y="2647188"/>
              <a:ext cx="5155691" cy="343966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6337" y="1364107"/>
            <a:ext cx="5779135" cy="958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3670"/>
              </a:lnSpc>
              <a:spcBef>
                <a:spcPts val="105"/>
              </a:spcBef>
            </a:pPr>
            <a:r>
              <a:rPr dirty="0"/>
              <a:t>Печать</a:t>
            </a:r>
            <a:r>
              <a:rPr spc="-75" dirty="0"/>
              <a:t> </a:t>
            </a:r>
            <a:r>
              <a:rPr dirty="0"/>
              <a:t>КИМ</a:t>
            </a:r>
            <a:r>
              <a:rPr spc="-25" dirty="0"/>
              <a:t> </a:t>
            </a:r>
            <a:r>
              <a:rPr spc="-20" dirty="0"/>
              <a:t>производиться</a:t>
            </a:r>
            <a:r>
              <a:rPr spc="-85" dirty="0"/>
              <a:t> </a:t>
            </a:r>
            <a:r>
              <a:rPr spc="-50" dirty="0"/>
              <a:t>в</a:t>
            </a:r>
          </a:p>
          <a:p>
            <a:pPr marL="2374900">
              <a:lnSpc>
                <a:spcPts val="3670"/>
              </a:lnSpc>
            </a:pPr>
            <a:r>
              <a:rPr spc="-10" dirty="0"/>
              <a:t>аудитории!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83907" y="143255"/>
            <a:ext cx="2145792" cy="928116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312420" y="2252472"/>
            <a:ext cx="8831580" cy="4264660"/>
            <a:chOff x="312420" y="2252472"/>
            <a:chExt cx="8831580" cy="426466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72355" y="2252472"/>
              <a:ext cx="4771644" cy="313181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68952" y="2447544"/>
              <a:ext cx="4299204" cy="2543555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12420" y="2747772"/>
              <a:ext cx="4020312" cy="3768852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60248" y="2895600"/>
              <a:ext cx="3508248" cy="325831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6337" y="1364107"/>
            <a:ext cx="6242050" cy="1402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3670"/>
              </a:lnSpc>
              <a:spcBef>
                <a:spcPts val="105"/>
              </a:spcBef>
            </a:pPr>
            <a:r>
              <a:rPr dirty="0"/>
              <a:t>Сканирование</a:t>
            </a:r>
            <a:r>
              <a:rPr spc="-80" dirty="0"/>
              <a:t> </a:t>
            </a:r>
            <a:r>
              <a:rPr dirty="0"/>
              <a:t>бланков</a:t>
            </a:r>
            <a:r>
              <a:rPr spc="-55" dirty="0"/>
              <a:t> </a:t>
            </a:r>
            <a:r>
              <a:rPr spc="-10" dirty="0"/>
              <a:t>ответов</a:t>
            </a:r>
          </a:p>
          <a:p>
            <a:pPr marL="2374900" marR="588010">
              <a:lnSpc>
                <a:spcPts val="3490"/>
              </a:lnSpc>
              <a:spcBef>
                <a:spcPts val="235"/>
              </a:spcBef>
            </a:pPr>
            <a:r>
              <a:rPr spc="-20" dirty="0"/>
              <a:t>производиться</a:t>
            </a:r>
            <a:r>
              <a:rPr spc="-105" dirty="0"/>
              <a:t> </a:t>
            </a:r>
            <a:r>
              <a:rPr spc="-50" dirty="0"/>
              <a:t>в </a:t>
            </a:r>
            <a:r>
              <a:rPr spc="-10" dirty="0"/>
              <a:t>аудитории!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83907" y="143255"/>
            <a:ext cx="2145792" cy="928116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4305677" y="2863948"/>
            <a:ext cx="4724400" cy="3037205"/>
            <a:chOff x="4305677" y="2863948"/>
            <a:chExt cx="4724400" cy="303720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05677" y="2863948"/>
              <a:ext cx="4724022" cy="3036627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53127" y="3011424"/>
              <a:ext cx="4299204" cy="2543556"/>
            </a:xfrm>
            <a:prstGeom prst="rect">
              <a:avLst/>
            </a:prstGeom>
          </p:spPr>
        </p:pic>
      </p:grpSp>
      <p:grpSp>
        <p:nvGrpSpPr>
          <p:cNvPr id="7" name="object 7"/>
          <p:cNvGrpSpPr/>
          <p:nvPr/>
        </p:nvGrpSpPr>
        <p:grpSpPr>
          <a:xfrm>
            <a:off x="198120" y="3311652"/>
            <a:ext cx="4020820" cy="3546475"/>
            <a:chOff x="198120" y="3311652"/>
            <a:chExt cx="4020820" cy="3546475"/>
          </a:xfrm>
        </p:grpSpPr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98120" y="3311652"/>
              <a:ext cx="4020312" cy="354634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45948" y="3459480"/>
              <a:ext cx="3508248" cy="325831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7808" y="204927"/>
            <a:ext cx="505841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Прием</a:t>
            </a:r>
            <a:r>
              <a:rPr sz="2400" spc="-45" dirty="0"/>
              <a:t> </a:t>
            </a:r>
            <a:r>
              <a:rPr sz="2400" dirty="0"/>
              <a:t>и</a:t>
            </a:r>
            <a:r>
              <a:rPr sz="2400" spc="-35" dirty="0"/>
              <a:t> </a:t>
            </a:r>
            <a:r>
              <a:rPr sz="2400" spc="-10" dirty="0"/>
              <a:t>рассмотрение</a:t>
            </a:r>
            <a:r>
              <a:rPr sz="2400" spc="-70" dirty="0"/>
              <a:t> </a:t>
            </a:r>
            <a:r>
              <a:rPr sz="2400" spc="-10" dirty="0"/>
              <a:t>апелляций</a:t>
            </a:r>
            <a:endParaRPr sz="2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57175" y="1254125"/>
          <a:ext cx="8665210" cy="45142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98215"/>
                <a:gridCol w="5166995"/>
              </a:tblGrid>
              <a:tr h="1811020">
                <a:tc>
                  <a:txBody>
                    <a:bodyPr/>
                    <a:lstStyle/>
                    <a:p>
                      <a:pPr marL="91440" marR="30861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2400" b="1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О</a:t>
                      </a:r>
                      <a:r>
                        <a:rPr sz="2400" b="1" spc="-6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нарушении установленного Порядка</a:t>
                      </a:r>
                      <a:r>
                        <a:rPr sz="2400" b="1" spc="-8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проведения экзамена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3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12420" algn="just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2400" b="1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В</a:t>
                      </a:r>
                      <a:r>
                        <a:rPr sz="2400" b="1" spc="13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день</a:t>
                      </a:r>
                      <a:r>
                        <a:rPr sz="2400" b="1" spc="125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проведения</a:t>
                      </a:r>
                      <a:r>
                        <a:rPr sz="2400" b="1" spc="11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экзамена</a:t>
                      </a:r>
                      <a:r>
                        <a:rPr sz="2400" b="1" spc="114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25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по </a:t>
                      </a:r>
                      <a:r>
                        <a:rPr sz="2400" b="1" spc="-1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соответствующему</a:t>
                      </a:r>
                      <a:r>
                        <a:rPr sz="2400" b="1" spc="-55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25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предмету,</a:t>
                      </a:r>
                      <a:r>
                        <a:rPr sz="2400" b="1" spc="-7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25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не </a:t>
                      </a:r>
                      <a:r>
                        <a:rPr sz="2400" b="1" spc="-1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покидая</a:t>
                      </a:r>
                      <a:r>
                        <a:rPr sz="2400" b="1" spc="-8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25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ППЭ</a:t>
                      </a:r>
                      <a:endParaRPr sz="2400">
                        <a:latin typeface="Cambria"/>
                        <a:cs typeface="Cambria"/>
                      </a:endParaRPr>
                    </a:p>
                    <a:p>
                      <a:pPr marL="92075" algn="just">
                        <a:lnSpc>
                          <a:spcPct val="100000"/>
                        </a:lnSpc>
                      </a:pPr>
                      <a:r>
                        <a:rPr sz="2400" b="1" spc="-30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(руководителю</a:t>
                      </a:r>
                      <a:r>
                        <a:rPr sz="2400" b="1" spc="-70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ППЭ)!!!!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3"/>
                    </a:solidFill>
                  </a:tcPr>
                </a:tc>
              </a:tr>
              <a:tr h="270319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400" b="1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О</a:t>
                      </a:r>
                      <a:r>
                        <a:rPr sz="2400" b="1" spc="-5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3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несогласии</a:t>
                      </a:r>
                      <a:r>
                        <a:rPr sz="2400" b="1" spc="-6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5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с</a:t>
                      </a:r>
                      <a:endParaRPr sz="2400">
                        <a:latin typeface="Cambria"/>
                        <a:cs typeface="Cambria"/>
                      </a:endParaRPr>
                    </a:p>
                    <a:p>
                      <a:pPr marL="91440" marR="975994">
                        <a:lnSpc>
                          <a:spcPct val="100000"/>
                        </a:lnSpc>
                      </a:pPr>
                      <a:r>
                        <a:rPr sz="2400" b="1" spc="-1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выставленными баллами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400" b="1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В</a:t>
                      </a:r>
                      <a:r>
                        <a:rPr sz="2400" b="1" spc="-10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течение</a:t>
                      </a:r>
                      <a:r>
                        <a:rPr sz="2400" b="1" spc="-5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двух</a:t>
                      </a:r>
                      <a:r>
                        <a:rPr sz="2400" b="1" spc="-8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рабочих</a:t>
                      </a:r>
                      <a:r>
                        <a:rPr sz="2400" b="1" spc="-5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2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дней</a:t>
                      </a:r>
                      <a:endParaRPr sz="2400">
                        <a:latin typeface="Cambria"/>
                        <a:cs typeface="Cambria"/>
                      </a:endParaRPr>
                    </a:p>
                    <a:p>
                      <a:pPr marL="92075" marR="166370">
                        <a:lnSpc>
                          <a:spcPct val="100000"/>
                        </a:lnSpc>
                      </a:pPr>
                      <a:r>
                        <a:rPr sz="2400" b="1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после</a:t>
                      </a:r>
                      <a:r>
                        <a:rPr sz="2400" b="1" spc="-55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2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официального</a:t>
                      </a:r>
                      <a:r>
                        <a:rPr sz="2400" b="1" spc="-1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 объявления </a:t>
                      </a:r>
                      <a:r>
                        <a:rPr sz="2400" b="1" spc="-45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результатов</a:t>
                      </a:r>
                      <a:r>
                        <a:rPr sz="2400" b="1" spc="-55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ГИА</a:t>
                      </a:r>
                      <a:r>
                        <a:rPr sz="2400" b="1" spc="-3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25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по </a:t>
                      </a:r>
                      <a:r>
                        <a:rPr sz="2400" b="1" spc="-2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соответствующему</a:t>
                      </a:r>
                      <a:r>
                        <a:rPr sz="2400" b="1" spc="25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17174D"/>
                          </a:solidFill>
                          <a:latin typeface="Cambria"/>
                          <a:cs typeface="Cambria"/>
                        </a:rPr>
                        <a:t>предмету</a:t>
                      </a:r>
                      <a:endParaRPr sz="2400">
                        <a:latin typeface="Cambria"/>
                        <a:cs typeface="Cambria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400" b="1" spc="-20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(директору</a:t>
                      </a:r>
                      <a:r>
                        <a:rPr sz="2400" b="1" spc="-35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школы)!!!!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83907" y="143255"/>
            <a:ext cx="2145792" cy="928116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3443" y="1463166"/>
            <a:ext cx="8037195" cy="2593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202068"/>
                </a:solidFill>
                <a:latin typeface="Cambria"/>
                <a:cs typeface="Cambria"/>
              </a:rPr>
              <a:t>Получить</a:t>
            </a:r>
            <a:r>
              <a:rPr sz="2400" b="1" spc="-85" dirty="0">
                <a:solidFill>
                  <a:srgbClr val="202068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202068"/>
                </a:solidFill>
                <a:latin typeface="Cambria"/>
                <a:cs typeface="Cambria"/>
              </a:rPr>
              <a:t>информацию</a:t>
            </a:r>
            <a:r>
              <a:rPr sz="2400" b="1" spc="-80" dirty="0">
                <a:solidFill>
                  <a:srgbClr val="202068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202068"/>
                </a:solidFill>
                <a:latin typeface="Cambria"/>
                <a:cs typeface="Cambria"/>
              </a:rPr>
              <a:t>о</a:t>
            </a:r>
            <a:r>
              <a:rPr sz="2400" b="1" spc="-75" dirty="0">
                <a:solidFill>
                  <a:srgbClr val="202068"/>
                </a:solidFill>
                <a:latin typeface="Cambria"/>
                <a:cs typeface="Cambria"/>
              </a:rPr>
              <a:t> </a:t>
            </a:r>
            <a:r>
              <a:rPr sz="2400" b="1" spc="-65" dirty="0">
                <a:solidFill>
                  <a:srgbClr val="202068"/>
                </a:solidFill>
                <a:latin typeface="Cambria"/>
                <a:cs typeface="Cambria"/>
              </a:rPr>
              <a:t>результатах</a:t>
            </a:r>
            <a:r>
              <a:rPr sz="2400" b="1" spc="-20" dirty="0">
                <a:solidFill>
                  <a:srgbClr val="202068"/>
                </a:solidFill>
                <a:latin typeface="Cambria"/>
                <a:cs typeface="Cambria"/>
              </a:rPr>
              <a:t> государственной </a:t>
            </a:r>
            <a:r>
              <a:rPr sz="2400" b="1" spc="-25" dirty="0">
                <a:solidFill>
                  <a:srgbClr val="202068"/>
                </a:solidFill>
                <a:latin typeface="Cambria"/>
                <a:cs typeface="Cambria"/>
              </a:rPr>
              <a:t>итоговой</a:t>
            </a:r>
            <a:r>
              <a:rPr sz="2400" b="1" spc="-80" dirty="0">
                <a:solidFill>
                  <a:srgbClr val="202068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202068"/>
                </a:solidFill>
                <a:latin typeface="Cambria"/>
                <a:cs typeface="Cambria"/>
              </a:rPr>
              <a:t>аттестации</a:t>
            </a:r>
            <a:endParaRPr sz="2400">
              <a:latin typeface="Cambria"/>
              <a:cs typeface="Cambria"/>
            </a:endParaRPr>
          </a:p>
          <a:p>
            <a:pPr algn="ctr">
              <a:lnSpc>
                <a:spcPct val="100000"/>
              </a:lnSpc>
            </a:pPr>
            <a:r>
              <a:rPr sz="2400" b="1" dirty="0">
                <a:solidFill>
                  <a:srgbClr val="202068"/>
                </a:solidFill>
                <a:latin typeface="Cambria"/>
                <a:cs typeface="Cambria"/>
              </a:rPr>
              <a:t>вы</a:t>
            </a:r>
            <a:r>
              <a:rPr sz="2400" b="1" spc="-40" dirty="0">
                <a:solidFill>
                  <a:srgbClr val="202068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202068"/>
                </a:solidFill>
                <a:latin typeface="Cambria"/>
                <a:cs typeface="Cambria"/>
              </a:rPr>
              <a:t>можете: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2400">
              <a:latin typeface="Cambria"/>
              <a:cs typeface="Cambria"/>
            </a:endParaRPr>
          </a:p>
          <a:p>
            <a:pPr marR="38735" algn="ctr">
              <a:lnSpc>
                <a:spcPct val="100000"/>
              </a:lnSpc>
            </a:pPr>
            <a:r>
              <a:rPr sz="2400" b="1" dirty="0">
                <a:solidFill>
                  <a:srgbClr val="202068"/>
                </a:solidFill>
                <a:latin typeface="Cambria"/>
                <a:cs typeface="Cambria"/>
              </a:rPr>
              <a:t>-</a:t>
            </a:r>
            <a:r>
              <a:rPr sz="2400" b="1" spc="-35" dirty="0">
                <a:solidFill>
                  <a:srgbClr val="202068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202068"/>
                </a:solidFill>
                <a:latin typeface="Cambria"/>
                <a:cs typeface="Cambria"/>
              </a:rPr>
              <a:t>на</a:t>
            </a:r>
            <a:r>
              <a:rPr sz="2400" b="1" spc="-40" dirty="0">
                <a:solidFill>
                  <a:srgbClr val="202068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202068"/>
                </a:solidFill>
                <a:latin typeface="Cambria"/>
                <a:cs typeface="Cambria"/>
              </a:rPr>
              <a:t>официальном</a:t>
            </a:r>
            <a:r>
              <a:rPr sz="2400" b="1" spc="-80" dirty="0">
                <a:solidFill>
                  <a:srgbClr val="202068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202068"/>
                </a:solidFill>
                <a:latin typeface="Cambria"/>
                <a:cs typeface="Cambria"/>
              </a:rPr>
              <a:t>информационном</a:t>
            </a:r>
            <a:r>
              <a:rPr sz="2400" b="1" spc="-80" dirty="0">
                <a:solidFill>
                  <a:srgbClr val="202068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202068"/>
                </a:solidFill>
                <a:latin typeface="Cambria"/>
                <a:cs typeface="Cambria"/>
              </a:rPr>
              <a:t>портале</a:t>
            </a:r>
            <a:r>
              <a:rPr sz="2400" b="1" spc="-65" dirty="0">
                <a:solidFill>
                  <a:srgbClr val="202068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202068"/>
                </a:solidFill>
                <a:latin typeface="Cambria"/>
                <a:cs typeface="Cambria"/>
              </a:rPr>
              <a:t>единого</a:t>
            </a:r>
            <a:endParaRPr sz="2400">
              <a:latin typeface="Cambria"/>
              <a:cs typeface="Cambria"/>
            </a:endParaRPr>
          </a:p>
          <a:p>
            <a:pPr marL="1906905" marR="1952625" algn="ctr">
              <a:lnSpc>
                <a:spcPct val="100000"/>
              </a:lnSpc>
              <a:spcBef>
                <a:spcPts val="5"/>
              </a:spcBef>
            </a:pPr>
            <a:r>
              <a:rPr sz="2400" b="1" spc="-45" dirty="0">
                <a:solidFill>
                  <a:srgbClr val="202068"/>
                </a:solidFill>
                <a:latin typeface="Cambria"/>
                <a:cs typeface="Cambria"/>
              </a:rPr>
              <a:t>государственного</a:t>
            </a:r>
            <a:r>
              <a:rPr sz="2400" b="1" spc="-15" dirty="0">
                <a:solidFill>
                  <a:srgbClr val="202068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202068"/>
                </a:solidFill>
                <a:latin typeface="Cambria"/>
                <a:cs typeface="Cambria"/>
              </a:rPr>
              <a:t>экзамена</a:t>
            </a:r>
            <a:r>
              <a:rPr sz="2400" b="1" spc="-60" dirty="0">
                <a:solidFill>
                  <a:srgbClr val="202068"/>
                </a:solidFill>
                <a:latin typeface="Cambria"/>
                <a:cs typeface="Cambria"/>
              </a:rPr>
              <a:t> </a:t>
            </a:r>
            <a:r>
              <a:rPr sz="2400" b="1" spc="-50" dirty="0">
                <a:solidFill>
                  <a:srgbClr val="202068"/>
                </a:solidFill>
                <a:latin typeface="Cambria"/>
                <a:cs typeface="Cambria"/>
              </a:rPr>
              <a:t>: </a:t>
            </a:r>
            <a:r>
              <a:rPr sz="2400" b="1" u="sng" spc="-10" dirty="0">
                <a:solidFill>
                  <a:srgbClr val="0461C1"/>
                </a:solidFill>
                <a:uFill>
                  <a:solidFill>
                    <a:srgbClr val="0461C1"/>
                  </a:solidFill>
                </a:uFill>
                <a:latin typeface="Cambria"/>
                <a:cs typeface="Cambria"/>
                <a:hlinkClick r:id="rId2"/>
              </a:rPr>
              <a:t>http://check.ege.edu.ru/</a:t>
            </a:r>
            <a:endParaRPr sz="2400">
              <a:latin typeface="Cambria"/>
              <a:cs typeface="Cambria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83907" y="143255"/>
            <a:ext cx="2145792" cy="92811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2658" y="3051429"/>
            <a:ext cx="7753350" cy="1595120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1122045" marR="5080" indent="-1109980">
              <a:lnSpc>
                <a:spcPts val="3000"/>
              </a:lnSpc>
              <a:spcBef>
                <a:spcPts val="495"/>
              </a:spcBef>
            </a:pPr>
            <a:r>
              <a:rPr sz="2800" b="1" spc="-10" dirty="0">
                <a:solidFill>
                  <a:srgbClr val="001F5F"/>
                </a:solidFill>
                <a:latin typeface="Cambria"/>
                <a:cs typeface="Cambria"/>
              </a:rPr>
              <a:t>Единый</a:t>
            </a:r>
            <a:r>
              <a:rPr sz="2800" b="1" spc="-9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45" dirty="0">
                <a:solidFill>
                  <a:srgbClr val="001F5F"/>
                </a:solidFill>
                <a:latin typeface="Cambria"/>
                <a:cs typeface="Cambria"/>
              </a:rPr>
              <a:t>государственный</a:t>
            </a:r>
            <a:r>
              <a:rPr sz="2800" b="1" spc="-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mbria"/>
                <a:cs typeface="Cambria"/>
              </a:rPr>
              <a:t>экзамен</a:t>
            </a:r>
            <a:r>
              <a:rPr sz="2800" b="1" spc="-10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mbria"/>
                <a:cs typeface="Cambria"/>
              </a:rPr>
              <a:t>(ЕГЭ)</a:t>
            </a:r>
            <a:r>
              <a:rPr sz="2800" b="1" spc="-1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mbria"/>
                <a:cs typeface="Cambria"/>
              </a:rPr>
              <a:t>–</a:t>
            </a:r>
            <a:r>
              <a:rPr sz="2800" b="1" spc="-8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25" dirty="0">
                <a:solidFill>
                  <a:srgbClr val="001F5F"/>
                </a:solidFill>
                <a:latin typeface="Cambria"/>
                <a:cs typeface="Cambria"/>
              </a:rPr>
              <a:t>это </a:t>
            </a:r>
            <a:r>
              <a:rPr sz="2800" b="1" spc="-10" dirty="0">
                <a:solidFill>
                  <a:srgbClr val="001F5F"/>
                </a:solidFill>
                <a:latin typeface="Cambria"/>
                <a:cs typeface="Cambria"/>
              </a:rPr>
              <a:t>основная</a:t>
            </a:r>
            <a:r>
              <a:rPr sz="2800" b="1" spc="-9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mbria"/>
                <a:cs typeface="Cambria"/>
              </a:rPr>
              <a:t>форма</a:t>
            </a:r>
            <a:r>
              <a:rPr sz="2800" b="1" spc="-9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mbria"/>
                <a:cs typeface="Cambria"/>
              </a:rPr>
              <a:t>государственной</a:t>
            </a:r>
            <a:endParaRPr sz="2800">
              <a:latin typeface="Cambria"/>
              <a:cs typeface="Cambria"/>
            </a:endParaRPr>
          </a:p>
          <a:p>
            <a:pPr marL="290830" algn="ctr">
              <a:lnSpc>
                <a:spcPts val="2680"/>
              </a:lnSpc>
            </a:pPr>
            <a:r>
              <a:rPr sz="2800" b="1" spc="-30" dirty="0">
                <a:solidFill>
                  <a:srgbClr val="001F5F"/>
                </a:solidFill>
                <a:latin typeface="Cambria"/>
                <a:cs typeface="Cambria"/>
              </a:rPr>
              <a:t>(итоговой)</a:t>
            </a:r>
            <a:r>
              <a:rPr sz="2800" b="1" spc="-10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25" dirty="0">
                <a:solidFill>
                  <a:srgbClr val="001F5F"/>
                </a:solidFill>
                <a:latin typeface="Cambria"/>
                <a:cs typeface="Cambria"/>
              </a:rPr>
              <a:t>аттестации</a:t>
            </a:r>
            <a:r>
              <a:rPr sz="2800" b="1" spc="-30" dirty="0">
                <a:solidFill>
                  <a:srgbClr val="001F5F"/>
                </a:solidFill>
                <a:latin typeface="Cambria"/>
                <a:cs typeface="Cambria"/>
              </a:rPr>
              <a:t> выпускников</a:t>
            </a:r>
            <a:r>
              <a:rPr sz="2800" b="1" spc="-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20" dirty="0">
                <a:solidFill>
                  <a:srgbClr val="001F5F"/>
                </a:solidFill>
                <a:latin typeface="Cambria"/>
                <a:cs typeface="Cambria"/>
              </a:rPr>
              <a:t>школ</a:t>
            </a:r>
            <a:endParaRPr sz="2800">
              <a:latin typeface="Cambria"/>
              <a:cs typeface="Cambria"/>
            </a:endParaRPr>
          </a:p>
          <a:p>
            <a:pPr marL="291465" algn="ctr">
              <a:lnSpc>
                <a:spcPts val="3279"/>
              </a:lnSpc>
            </a:pPr>
            <a:r>
              <a:rPr sz="2800" b="1" spc="-40" dirty="0">
                <a:solidFill>
                  <a:srgbClr val="001F5F"/>
                </a:solidFill>
                <a:latin typeface="Cambria"/>
                <a:cs typeface="Cambria"/>
              </a:rPr>
              <a:t>Российской</a:t>
            </a:r>
            <a:r>
              <a:rPr sz="2800" b="1" spc="-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mbria"/>
                <a:cs typeface="Cambria"/>
              </a:rPr>
              <a:t>Федерации.</a:t>
            </a:r>
            <a:endParaRPr sz="2800">
              <a:latin typeface="Cambria"/>
              <a:cs typeface="Cambr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05044" y="123444"/>
            <a:ext cx="3592067" cy="2636519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7529" y="356362"/>
            <a:ext cx="7510145" cy="7645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105"/>
              </a:spcBef>
              <a:tabLst>
                <a:tab pos="3248025" algn="l"/>
              </a:tabLst>
            </a:pPr>
            <a:r>
              <a:rPr dirty="0"/>
              <a:t>Расписание</a:t>
            </a:r>
            <a:r>
              <a:rPr spc="-35" dirty="0"/>
              <a:t> </a:t>
            </a:r>
            <a:r>
              <a:rPr spc="-25" dirty="0"/>
              <a:t>ЕГЭ</a:t>
            </a:r>
            <a:r>
              <a:rPr dirty="0"/>
              <a:t>	</a:t>
            </a:r>
            <a:r>
              <a:rPr spc="-20" dirty="0"/>
              <a:t>2026</a:t>
            </a:r>
          </a:p>
          <a:p>
            <a:pPr algn="ctr">
              <a:lnSpc>
                <a:spcPct val="100000"/>
              </a:lnSpc>
              <a:spcBef>
                <a:spcPts val="50"/>
              </a:spcBef>
            </a:pPr>
            <a:r>
              <a:rPr sz="1600" dirty="0"/>
              <a:t>(приказ</a:t>
            </a:r>
            <a:r>
              <a:rPr sz="1600" spc="-15" dirty="0"/>
              <a:t> </a:t>
            </a:r>
            <a:r>
              <a:rPr sz="1600" spc="-10" dirty="0"/>
              <a:t>Минпросвещения</a:t>
            </a:r>
            <a:r>
              <a:rPr sz="1600" spc="-40" dirty="0"/>
              <a:t> </a:t>
            </a:r>
            <a:r>
              <a:rPr sz="1600" dirty="0"/>
              <a:t>России</a:t>
            </a:r>
            <a:r>
              <a:rPr sz="1600" spc="-15" dirty="0"/>
              <a:t> </a:t>
            </a:r>
            <a:r>
              <a:rPr sz="1600" dirty="0"/>
              <a:t>и</a:t>
            </a:r>
            <a:r>
              <a:rPr sz="1600" spc="-20" dirty="0"/>
              <a:t> </a:t>
            </a:r>
            <a:r>
              <a:rPr sz="1600" spc="-10" dirty="0"/>
              <a:t>Рособрнадзора</a:t>
            </a:r>
            <a:r>
              <a:rPr sz="1600" spc="15" dirty="0"/>
              <a:t> </a:t>
            </a:r>
            <a:r>
              <a:rPr sz="1600" dirty="0"/>
              <a:t>№</a:t>
            </a:r>
            <a:r>
              <a:rPr sz="1600" spc="-40" dirty="0"/>
              <a:t> </a:t>
            </a:r>
            <a:r>
              <a:rPr sz="1600" dirty="0"/>
              <a:t>787/1904</a:t>
            </a:r>
            <a:r>
              <a:rPr sz="1600" spc="-15" dirty="0"/>
              <a:t> </a:t>
            </a:r>
            <a:r>
              <a:rPr sz="1600" dirty="0"/>
              <a:t>от</a:t>
            </a:r>
            <a:r>
              <a:rPr sz="1600" spc="-30" dirty="0"/>
              <a:t> </a:t>
            </a:r>
            <a:r>
              <a:rPr sz="1600" spc="-10" dirty="0"/>
              <a:t>07.11.25)</a:t>
            </a:r>
            <a:endParaRPr sz="1600"/>
          </a:p>
        </p:txBody>
      </p:sp>
      <p:sp>
        <p:nvSpPr>
          <p:cNvPr id="3" name="object 3"/>
          <p:cNvSpPr txBox="1"/>
          <p:nvPr/>
        </p:nvSpPr>
        <p:spPr>
          <a:xfrm>
            <a:off x="269849" y="1575943"/>
            <a:ext cx="8484870" cy="4904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6055" marR="175260" algn="ctr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1</a:t>
            </a:r>
            <a:r>
              <a:rPr sz="3200" b="1" spc="-3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июня</a:t>
            </a:r>
            <a:r>
              <a:rPr sz="3200" b="1" spc="-4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(пн)–</a:t>
            </a:r>
            <a:r>
              <a:rPr sz="3200" b="1" spc="-2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история,</a:t>
            </a:r>
            <a:r>
              <a:rPr sz="3200" b="1" spc="-35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литература,</a:t>
            </a:r>
            <a:r>
              <a:rPr sz="3200" b="1" spc="-70" dirty="0">
                <a:latin typeface="Cambria"/>
                <a:cs typeface="Cambria"/>
              </a:rPr>
              <a:t> </a:t>
            </a:r>
            <a:r>
              <a:rPr sz="3200" b="1" spc="-10" dirty="0">
                <a:latin typeface="Cambria"/>
                <a:cs typeface="Cambria"/>
              </a:rPr>
              <a:t>химия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4</a:t>
            </a:r>
            <a:r>
              <a:rPr sz="3200" b="1" spc="-3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июня</a:t>
            </a:r>
            <a:r>
              <a:rPr sz="3200" b="1" spc="-3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(чт)–</a:t>
            </a:r>
            <a:r>
              <a:rPr sz="3200" b="1" spc="-2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русский</a:t>
            </a:r>
            <a:r>
              <a:rPr sz="3200" b="1" spc="-60" dirty="0">
                <a:latin typeface="Cambria"/>
                <a:cs typeface="Cambria"/>
              </a:rPr>
              <a:t> </a:t>
            </a:r>
            <a:r>
              <a:rPr sz="3200" b="1" spc="-20" dirty="0">
                <a:latin typeface="Cambria"/>
                <a:cs typeface="Cambria"/>
              </a:rPr>
              <a:t>язык</a:t>
            </a:r>
            <a:endParaRPr sz="3200">
              <a:latin typeface="Cambria"/>
              <a:cs typeface="Cambria"/>
            </a:endParaRPr>
          </a:p>
          <a:p>
            <a:pPr marL="196850" marR="186690" algn="ctr">
              <a:lnSpc>
                <a:spcPct val="100000"/>
              </a:lnSpc>
            </a:pP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8</a:t>
            </a:r>
            <a:r>
              <a:rPr sz="3200" b="1" spc="-3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июня</a:t>
            </a:r>
            <a:r>
              <a:rPr sz="3200" b="1" spc="-4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(пн)–</a:t>
            </a:r>
            <a:r>
              <a:rPr sz="3200" b="1" spc="-2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математика</a:t>
            </a:r>
            <a:r>
              <a:rPr sz="3200" b="1" spc="-75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профиль</a:t>
            </a:r>
            <a:r>
              <a:rPr sz="3200" b="1" spc="-40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и</a:t>
            </a:r>
            <a:r>
              <a:rPr sz="3200" b="1" spc="-45" dirty="0">
                <a:latin typeface="Cambria"/>
                <a:cs typeface="Cambria"/>
              </a:rPr>
              <a:t> </a:t>
            </a:r>
            <a:r>
              <a:rPr sz="3200" b="1" spc="-20" dirty="0">
                <a:latin typeface="Cambria"/>
                <a:cs typeface="Cambria"/>
              </a:rPr>
              <a:t>база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11</a:t>
            </a:r>
            <a:r>
              <a:rPr sz="3200" b="1" spc="-5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июня(чт)</a:t>
            </a:r>
            <a:r>
              <a:rPr sz="3200" b="1" spc="-4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–</a:t>
            </a:r>
            <a:r>
              <a:rPr sz="3200" b="1" spc="-4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обществознание,</a:t>
            </a:r>
            <a:r>
              <a:rPr sz="3200" b="1" spc="-55" dirty="0">
                <a:latin typeface="Cambria"/>
                <a:cs typeface="Cambria"/>
              </a:rPr>
              <a:t> </a:t>
            </a:r>
            <a:r>
              <a:rPr sz="3200" b="1" spc="-10" dirty="0">
                <a:latin typeface="Cambria"/>
                <a:cs typeface="Cambria"/>
              </a:rPr>
              <a:t>физика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15</a:t>
            </a:r>
            <a:r>
              <a:rPr sz="3200" b="1" spc="-3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июня</a:t>
            </a:r>
            <a:r>
              <a:rPr sz="3200" b="1" spc="-4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(пн)</a:t>
            </a:r>
            <a:r>
              <a:rPr sz="3200" b="1" spc="-1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–</a:t>
            </a:r>
            <a:r>
              <a:rPr sz="3200" b="1" spc="-3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биология,</a:t>
            </a:r>
            <a:r>
              <a:rPr sz="3200" b="1" spc="-50" dirty="0">
                <a:latin typeface="Cambria"/>
                <a:cs typeface="Cambria"/>
              </a:rPr>
              <a:t> </a:t>
            </a:r>
            <a:r>
              <a:rPr sz="3200" b="1" spc="-10" dirty="0">
                <a:latin typeface="Cambria"/>
                <a:cs typeface="Cambria"/>
              </a:rPr>
              <a:t>география,</a:t>
            </a:r>
            <a:endParaRPr sz="3200">
              <a:latin typeface="Cambria"/>
              <a:cs typeface="Cambria"/>
            </a:endParaRPr>
          </a:p>
          <a:p>
            <a:pPr marL="22860" marR="14604" indent="-2540" algn="ctr">
              <a:lnSpc>
                <a:spcPct val="100000"/>
              </a:lnSpc>
            </a:pPr>
            <a:r>
              <a:rPr sz="3200" b="1" dirty="0">
                <a:latin typeface="Cambria"/>
                <a:cs typeface="Cambria"/>
              </a:rPr>
              <a:t>иностранные</a:t>
            </a:r>
            <a:r>
              <a:rPr sz="3200" b="1" spc="-45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языки</a:t>
            </a:r>
            <a:r>
              <a:rPr sz="3200" b="1" spc="-70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(письменная</a:t>
            </a:r>
            <a:r>
              <a:rPr sz="3200" b="1" spc="-40" dirty="0">
                <a:latin typeface="Cambria"/>
                <a:cs typeface="Cambria"/>
              </a:rPr>
              <a:t> </a:t>
            </a:r>
            <a:r>
              <a:rPr sz="3200" b="1" spc="-10" dirty="0">
                <a:latin typeface="Cambria"/>
                <a:cs typeface="Cambria"/>
              </a:rPr>
              <a:t>часть)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18</a:t>
            </a:r>
            <a:r>
              <a:rPr sz="3200" b="1" spc="-2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июня</a:t>
            </a:r>
            <a:r>
              <a:rPr sz="3200" b="1" spc="-3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(чт)</a:t>
            </a:r>
            <a:r>
              <a:rPr sz="3200" b="1" spc="-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–</a:t>
            </a:r>
            <a:r>
              <a:rPr sz="3200" b="1" spc="-2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информатика,</a:t>
            </a:r>
            <a:r>
              <a:rPr sz="3200" b="1" spc="-50" dirty="0">
                <a:latin typeface="Cambria"/>
                <a:cs typeface="Cambria"/>
              </a:rPr>
              <a:t> </a:t>
            </a:r>
            <a:r>
              <a:rPr sz="3200" b="1" spc="-10" dirty="0">
                <a:latin typeface="Cambria"/>
                <a:cs typeface="Cambria"/>
              </a:rPr>
              <a:t>иностранные </a:t>
            </a:r>
            <a:r>
              <a:rPr sz="3200" b="1" dirty="0">
                <a:latin typeface="Cambria"/>
                <a:cs typeface="Cambria"/>
              </a:rPr>
              <a:t>языки</a:t>
            </a:r>
            <a:r>
              <a:rPr sz="3200" b="1" spc="-30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(устная</a:t>
            </a:r>
            <a:r>
              <a:rPr sz="3200" b="1" spc="-10" dirty="0">
                <a:latin typeface="Cambria"/>
                <a:cs typeface="Cambria"/>
              </a:rPr>
              <a:t> часть)</a:t>
            </a:r>
            <a:endParaRPr sz="3200">
              <a:latin typeface="Cambria"/>
              <a:cs typeface="Cambria"/>
            </a:endParaRPr>
          </a:p>
          <a:p>
            <a:pPr marL="12700" marR="5080" algn="ctr">
              <a:lnSpc>
                <a:spcPct val="100000"/>
              </a:lnSpc>
              <a:tabLst>
                <a:tab pos="2906395" algn="l"/>
              </a:tabLst>
            </a:pP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19</a:t>
            </a:r>
            <a:r>
              <a:rPr sz="3200" b="1" spc="-8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июня(пт)</a:t>
            </a:r>
            <a:r>
              <a:rPr sz="3200" b="1" spc="-7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spc="-50" dirty="0">
                <a:solidFill>
                  <a:srgbClr val="C00000"/>
                </a:solidFill>
                <a:latin typeface="Cambria"/>
                <a:cs typeface="Cambria"/>
              </a:rPr>
              <a:t>–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	</a:t>
            </a:r>
            <a:r>
              <a:rPr sz="3200" b="1" dirty="0">
                <a:latin typeface="Cambria"/>
                <a:cs typeface="Cambria"/>
              </a:rPr>
              <a:t>иностранные</a:t>
            </a:r>
            <a:r>
              <a:rPr sz="3200" b="1" spc="-55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языки</a:t>
            </a:r>
            <a:r>
              <a:rPr sz="3200" b="1" spc="-55" dirty="0">
                <a:latin typeface="Cambria"/>
                <a:cs typeface="Cambria"/>
              </a:rPr>
              <a:t> </a:t>
            </a:r>
            <a:r>
              <a:rPr sz="3200" b="1" spc="-10" dirty="0">
                <a:latin typeface="Cambria"/>
                <a:cs typeface="Cambria"/>
              </a:rPr>
              <a:t>(устная </a:t>
            </a:r>
            <a:r>
              <a:rPr sz="3200" b="1" dirty="0">
                <a:latin typeface="Cambria"/>
                <a:cs typeface="Cambria"/>
              </a:rPr>
              <a:t>часть),</a:t>
            </a:r>
            <a:r>
              <a:rPr sz="3200" b="1" spc="-20" dirty="0">
                <a:latin typeface="Cambria"/>
                <a:cs typeface="Cambria"/>
              </a:rPr>
              <a:t> </a:t>
            </a:r>
            <a:r>
              <a:rPr sz="3200" b="1" spc="-10" dirty="0">
                <a:latin typeface="Cambria"/>
                <a:cs typeface="Cambria"/>
              </a:rPr>
              <a:t>информатика</a:t>
            </a:r>
            <a:endParaRPr sz="320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" y="0"/>
            <a:ext cx="2145792" cy="926591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108" y="356362"/>
            <a:ext cx="42354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258185" algn="l"/>
              </a:tabLst>
            </a:pPr>
            <a:r>
              <a:rPr dirty="0"/>
              <a:t>Расписание</a:t>
            </a:r>
            <a:r>
              <a:rPr spc="-35" dirty="0"/>
              <a:t> </a:t>
            </a:r>
            <a:r>
              <a:rPr spc="-25" dirty="0"/>
              <a:t>ЕГЭ</a:t>
            </a:r>
            <a:r>
              <a:rPr dirty="0"/>
              <a:t>	</a:t>
            </a:r>
            <a:r>
              <a:rPr spc="-20" dirty="0"/>
              <a:t>2026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9765" y="851661"/>
            <a:ext cx="8304530" cy="41649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" algn="ctr">
              <a:lnSpc>
                <a:spcPts val="1895"/>
              </a:lnSpc>
              <a:spcBef>
                <a:spcPts val="95"/>
              </a:spcBef>
            </a:pPr>
            <a:r>
              <a:rPr sz="1600" b="1" dirty="0">
                <a:solidFill>
                  <a:srgbClr val="C00000"/>
                </a:solidFill>
                <a:latin typeface="Cambria"/>
                <a:cs typeface="Cambria"/>
              </a:rPr>
              <a:t>(приказ</a:t>
            </a:r>
            <a:r>
              <a:rPr sz="1600" b="1" spc="-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Cambria"/>
                <a:cs typeface="Cambria"/>
              </a:rPr>
              <a:t>Минпросвещения</a:t>
            </a:r>
            <a:r>
              <a:rPr sz="1600" b="1" spc="-4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600" b="1" dirty="0">
                <a:solidFill>
                  <a:srgbClr val="C00000"/>
                </a:solidFill>
                <a:latin typeface="Cambria"/>
                <a:cs typeface="Cambria"/>
              </a:rPr>
              <a:t>России</a:t>
            </a:r>
            <a:r>
              <a:rPr sz="1600" b="1" spc="-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600" b="1" dirty="0">
                <a:solidFill>
                  <a:srgbClr val="C00000"/>
                </a:solidFill>
                <a:latin typeface="Cambria"/>
                <a:cs typeface="Cambria"/>
              </a:rPr>
              <a:t>и</a:t>
            </a:r>
            <a:r>
              <a:rPr sz="1600" b="1" spc="-2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Cambria"/>
                <a:cs typeface="Cambria"/>
              </a:rPr>
              <a:t>Рособрнадзора</a:t>
            </a:r>
            <a:r>
              <a:rPr sz="1600" b="1" spc="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600" b="1" dirty="0">
                <a:solidFill>
                  <a:srgbClr val="C00000"/>
                </a:solidFill>
                <a:latin typeface="Cambria"/>
                <a:cs typeface="Cambria"/>
              </a:rPr>
              <a:t>№</a:t>
            </a:r>
            <a:r>
              <a:rPr sz="1600" b="1" spc="-4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600" b="1" dirty="0">
                <a:solidFill>
                  <a:srgbClr val="C00000"/>
                </a:solidFill>
                <a:latin typeface="Cambria"/>
                <a:cs typeface="Cambria"/>
              </a:rPr>
              <a:t>787/1904</a:t>
            </a:r>
            <a:r>
              <a:rPr sz="1600" b="1" spc="-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600" b="1" dirty="0">
                <a:solidFill>
                  <a:srgbClr val="C00000"/>
                </a:solidFill>
                <a:latin typeface="Cambria"/>
                <a:cs typeface="Cambria"/>
              </a:rPr>
              <a:t>от</a:t>
            </a:r>
            <a:r>
              <a:rPr sz="1600" b="1" spc="-3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Cambria"/>
                <a:cs typeface="Cambria"/>
              </a:rPr>
              <a:t>07.11.25)</a:t>
            </a:r>
            <a:endParaRPr sz="1600">
              <a:latin typeface="Cambria"/>
              <a:cs typeface="Cambria"/>
            </a:endParaRPr>
          </a:p>
          <a:p>
            <a:pPr marL="1905" algn="ctr">
              <a:lnSpc>
                <a:spcPts val="3815"/>
              </a:lnSpc>
            </a:pP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резерные</a:t>
            </a:r>
            <a:r>
              <a:rPr sz="3200" b="1" spc="-17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spc="-25" dirty="0">
                <a:solidFill>
                  <a:srgbClr val="C00000"/>
                </a:solidFill>
                <a:latin typeface="Cambria"/>
                <a:cs typeface="Cambria"/>
              </a:rPr>
              <a:t>дни</a:t>
            </a:r>
            <a:endParaRPr sz="3200">
              <a:latin typeface="Cambria"/>
              <a:cs typeface="Cambria"/>
            </a:endParaRPr>
          </a:p>
          <a:p>
            <a:pPr marL="542925" marR="531495" indent="569595" algn="ctr">
              <a:lnSpc>
                <a:spcPct val="100000"/>
              </a:lnSpc>
              <a:buAutoNum type="arabicPlain" startAt="22"/>
              <a:tabLst>
                <a:tab pos="1112520" algn="l"/>
              </a:tabLst>
            </a:pP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июня</a:t>
            </a:r>
            <a:r>
              <a:rPr sz="3200" b="1" spc="-5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(пн)–</a:t>
            </a:r>
            <a:r>
              <a:rPr sz="3200" b="1" spc="-2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spc="-10" dirty="0">
                <a:latin typeface="Cambria"/>
                <a:cs typeface="Cambria"/>
              </a:rPr>
              <a:t>физика,информатика, </a:t>
            </a:r>
            <a:r>
              <a:rPr sz="3200" b="1" dirty="0">
                <a:latin typeface="Cambria"/>
                <a:cs typeface="Cambria"/>
              </a:rPr>
              <a:t>литература,</a:t>
            </a:r>
            <a:r>
              <a:rPr sz="3200" b="1" spc="-45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русский</a:t>
            </a:r>
            <a:r>
              <a:rPr sz="3200" b="1" spc="-45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язык,</a:t>
            </a:r>
            <a:r>
              <a:rPr sz="3200" b="1" spc="-25" dirty="0">
                <a:latin typeface="Cambria"/>
                <a:cs typeface="Cambria"/>
              </a:rPr>
              <a:t> </a:t>
            </a:r>
            <a:r>
              <a:rPr sz="3200" b="1" spc="-10" dirty="0">
                <a:latin typeface="Cambria"/>
                <a:cs typeface="Cambria"/>
              </a:rPr>
              <a:t>химия,</a:t>
            </a:r>
            <a:endParaRPr sz="3200">
              <a:latin typeface="Cambria"/>
              <a:cs typeface="Cambria"/>
            </a:endParaRPr>
          </a:p>
          <a:p>
            <a:pPr marL="1270" algn="ctr">
              <a:lnSpc>
                <a:spcPct val="100000"/>
              </a:lnSpc>
            </a:pPr>
            <a:r>
              <a:rPr sz="3200" b="1" dirty="0">
                <a:latin typeface="Cambria"/>
                <a:cs typeface="Cambria"/>
              </a:rPr>
              <a:t>иностранные</a:t>
            </a:r>
            <a:r>
              <a:rPr sz="3200" b="1" spc="-35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языки</a:t>
            </a:r>
            <a:r>
              <a:rPr sz="3200" b="1" spc="-55" dirty="0">
                <a:latin typeface="Cambria"/>
                <a:cs typeface="Cambria"/>
              </a:rPr>
              <a:t> </a:t>
            </a:r>
            <a:r>
              <a:rPr sz="3200" b="1" spc="-25" dirty="0">
                <a:latin typeface="Cambria"/>
                <a:cs typeface="Cambria"/>
              </a:rPr>
              <a:t>(п)</a:t>
            </a:r>
            <a:endParaRPr sz="3200">
              <a:latin typeface="Cambria"/>
              <a:cs typeface="Cambria"/>
            </a:endParaRPr>
          </a:p>
          <a:p>
            <a:pPr marL="12065" marR="5080" indent="569595" algn="ctr">
              <a:lnSpc>
                <a:spcPct val="100000"/>
              </a:lnSpc>
              <a:spcBef>
                <a:spcPts val="5"/>
              </a:spcBef>
              <a:buAutoNum type="arabicPlain" startAt="23"/>
              <a:tabLst>
                <a:tab pos="581660" algn="l"/>
              </a:tabLst>
            </a:pP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июня</a:t>
            </a:r>
            <a:r>
              <a:rPr sz="3200" b="1" spc="-4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(вт)–</a:t>
            </a:r>
            <a:r>
              <a:rPr sz="3200" b="1" dirty="0">
                <a:latin typeface="Cambria"/>
                <a:cs typeface="Cambria"/>
              </a:rPr>
              <a:t>математика</a:t>
            </a:r>
            <a:r>
              <a:rPr sz="3200" b="1" spc="-65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профиль</a:t>
            </a:r>
            <a:r>
              <a:rPr sz="3200" b="1" spc="-25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и</a:t>
            </a:r>
            <a:r>
              <a:rPr sz="3200" b="1" spc="-40" dirty="0">
                <a:latin typeface="Cambria"/>
                <a:cs typeface="Cambria"/>
              </a:rPr>
              <a:t> </a:t>
            </a:r>
            <a:r>
              <a:rPr sz="3200" b="1" spc="-10" dirty="0">
                <a:latin typeface="Cambria"/>
                <a:cs typeface="Cambria"/>
              </a:rPr>
              <a:t>база, </a:t>
            </a:r>
            <a:r>
              <a:rPr sz="3200" b="1" dirty="0">
                <a:latin typeface="Cambria"/>
                <a:cs typeface="Cambria"/>
              </a:rPr>
              <a:t>обществознание,</a:t>
            </a:r>
            <a:r>
              <a:rPr sz="3200" b="1" spc="-50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история,</a:t>
            </a:r>
            <a:r>
              <a:rPr sz="3200" b="1" spc="-40" dirty="0">
                <a:latin typeface="Cambria"/>
                <a:cs typeface="Cambria"/>
              </a:rPr>
              <a:t> </a:t>
            </a:r>
            <a:r>
              <a:rPr sz="3200" b="1" spc="-10" dirty="0">
                <a:latin typeface="Cambria"/>
                <a:cs typeface="Cambria"/>
              </a:rPr>
              <a:t>биология, </a:t>
            </a:r>
            <a:r>
              <a:rPr sz="3200" b="1" dirty="0">
                <a:latin typeface="Cambria"/>
                <a:cs typeface="Cambria"/>
              </a:rPr>
              <a:t>география,</a:t>
            </a:r>
            <a:r>
              <a:rPr sz="3200" b="1" spc="-50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иностранные</a:t>
            </a:r>
            <a:r>
              <a:rPr sz="3200" b="1" spc="-50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языки</a:t>
            </a:r>
            <a:r>
              <a:rPr sz="3200" b="1" spc="-50" dirty="0">
                <a:latin typeface="Cambria"/>
                <a:cs typeface="Cambria"/>
              </a:rPr>
              <a:t> </a:t>
            </a:r>
            <a:r>
              <a:rPr sz="3200" b="1" spc="-25" dirty="0">
                <a:latin typeface="Cambria"/>
                <a:cs typeface="Cambria"/>
              </a:rPr>
              <a:t>(у)</a:t>
            </a:r>
            <a:endParaRPr sz="3200">
              <a:latin typeface="Cambria"/>
              <a:cs typeface="Cambria"/>
            </a:endParaRPr>
          </a:p>
          <a:p>
            <a:pPr algn="ctr">
              <a:lnSpc>
                <a:spcPct val="100000"/>
              </a:lnSpc>
            </a:pP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24,25</a:t>
            </a:r>
            <a:r>
              <a:rPr sz="3200" b="1" spc="-4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июня</a:t>
            </a:r>
            <a:r>
              <a:rPr sz="3200" b="1" spc="-5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–</a:t>
            </a:r>
            <a:r>
              <a:rPr sz="3200" b="1" spc="-4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резерв</a:t>
            </a:r>
            <a:r>
              <a:rPr sz="3200" b="1" spc="-40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по</a:t>
            </a:r>
            <a:r>
              <a:rPr sz="3200" b="1" spc="-55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всем</a:t>
            </a:r>
            <a:r>
              <a:rPr sz="3200" b="1" spc="-40" dirty="0">
                <a:latin typeface="Cambria"/>
                <a:cs typeface="Cambria"/>
              </a:rPr>
              <a:t> </a:t>
            </a:r>
            <a:r>
              <a:rPr sz="3200" b="1" spc="-10" dirty="0">
                <a:latin typeface="Cambria"/>
                <a:cs typeface="Cambria"/>
              </a:rPr>
              <a:t>предметам</a:t>
            </a:r>
            <a:endParaRPr sz="320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" y="0"/>
            <a:ext cx="2145792" cy="926591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2164" y="356362"/>
            <a:ext cx="486473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Продолжительность</a:t>
            </a:r>
            <a:r>
              <a:rPr spc="-40" dirty="0"/>
              <a:t> </a:t>
            </a:r>
            <a:r>
              <a:rPr spc="-25" dirty="0"/>
              <a:t>ЕГЭ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2417" y="851661"/>
            <a:ext cx="8539480" cy="4652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895"/>
              </a:lnSpc>
              <a:spcBef>
                <a:spcPts val="95"/>
              </a:spcBef>
            </a:pPr>
            <a:r>
              <a:rPr sz="1600" b="1" dirty="0">
                <a:solidFill>
                  <a:srgbClr val="C00000"/>
                </a:solidFill>
                <a:latin typeface="Cambria"/>
                <a:cs typeface="Cambria"/>
              </a:rPr>
              <a:t>(приказ</a:t>
            </a:r>
            <a:r>
              <a:rPr sz="1600" b="1" spc="-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Cambria"/>
                <a:cs typeface="Cambria"/>
              </a:rPr>
              <a:t>Минпросвещения</a:t>
            </a:r>
            <a:r>
              <a:rPr sz="1600" b="1" spc="-3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600" b="1" dirty="0">
                <a:solidFill>
                  <a:srgbClr val="C00000"/>
                </a:solidFill>
                <a:latin typeface="Cambria"/>
                <a:cs typeface="Cambria"/>
              </a:rPr>
              <a:t>России</a:t>
            </a:r>
            <a:r>
              <a:rPr sz="1600" b="1" spc="-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600" b="1" dirty="0">
                <a:solidFill>
                  <a:srgbClr val="C00000"/>
                </a:solidFill>
                <a:latin typeface="Cambria"/>
                <a:cs typeface="Cambria"/>
              </a:rPr>
              <a:t>и</a:t>
            </a:r>
            <a:r>
              <a:rPr sz="1600" b="1" spc="-3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Cambria"/>
                <a:cs typeface="Cambria"/>
              </a:rPr>
              <a:t>Рособрнадзора</a:t>
            </a:r>
            <a:r>
              <a:rPr sz="1600" b="1" spc="1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600" b="1" dirty="0">
                <a:solidFill>
                  <a:srgbClr val="C00000"/>
                </a:solidFill>
                <a:latin typeface="Cambria"/>
                <a:cs typeface="Cambria"/>
              </a:rPr>
              <a:t>№</a:t>
            </a:r>
            <a:r>
              <a:rPr sz="1600" b="1" spc="-4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600" b="1" dirty="0">
                <a:solidFill>
                  <a:srgbClr val="C00000"/>
                </a:solidFill>
                <a:latin typeface="Cambria"/>
                <a:cs typeface="Cambria"/>
              </a:rPr>
              <a:t>798/1904</a:t>
            </a:r>
            <a:r>
              <a:rPr sz="1600" b="1" spc="-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600" b="1" dirty="0">
                <a:solidFill>
                  <a:srgbClr val="C00000"/>
                </a:solidFill>
                <a:latin typeface="Cambria"/>
                <a:cs typeface="Cambria"/>
              </a:rPr>
              <a:t>от</a:t>
            </a:r>
            <a:r>
              <a:rPr sz="1600" b="1" spc="-3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Cambria"/>
                <a:cs typeface="Cambria"/>
              </a:rPr>
              <a:t>07.11.2025)</a:t>
            </a:r>
            <a:endParaRPr sz="1600">
              <a:latin typeface="Cambria"/>
              <a:cs typeface="Cambria"/>
            </a:endParaRPr>
          </a:p>
          <a:p>
            <a:pPr algn="ctr">
              <a:lnSpc>
                <a:spcPts val="3815"/>
              </a:lnSpc>
            </a:pP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Дополнительные</a:t>
            </a:r>
            <a:r>
              <a:rPr sz="3200" b="1" spc="-3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дни</a:t>
            </a:r>
            <a:r>
              <a:rPr sz="3200" b="1" spc="-3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spc="-10" dirty="0">
                <a:solidFill>
                  <a:srgbClr val="C00000"/>
                </a:solidFill>
                <a:latin typeface="Cambria"/>
                <a:cs typeface="Cambria"/>
              </a:rPr>
              <a:t>(президентские)</a:t>
            </a:r>
            <a:endParaRPr sz="32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3200">
              <a:latin typeface="Cambria"/>
              <a:cs typeface="Cambria"/>
            </a:endParaRPr>
          </a:p>
          <a:p>
            <a:pPr marL="940435" marR="930275" indent="419100" algn="ctr">
              <a:lnSpc>
                <a:spcPct val="100000"/>
              </a:lnSpc>
              <a:buAutoNum type="arabicPlain" startAt="8"/>
              <a:tabLst>
                <a:tab pos="1359535" algn="l"/>
              </a:tabLst>
            </a:pP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июля</a:t>
            </a:r>
            <a:r>
              <a:rPr sz="3200" b="1" spc="-4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–</a:t>
            </a:r>
            <a:r>
              <a:rPr sz="3200" b="1" spc="-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физика,</a:t>
            </a:r>
            <a:r>
              <a:rPr sz="3200" b="1" spc="-35" dirty="0">
                <a:latin typeface="Cambria"/>
                <a:cs typeface="Cambria"/>
              </a:rPr>
              <a:t> </a:t>
            </a:r>
            <a:r>
              <a:rPr sz="3200" b="1" spc="-10" dirty="0">
                <a:latin typeface="Cambria"/>
                <a:cs typeface="Cambria"/>
              </a:rPr>
              <a:t>информатика, </a:t>
            </a:r>
            <a:r>
              <a:rPr sz="3200" b="1" dirty="0">
                <a:latin typeface="Cambria"/>
                <a:cs typeface="Cambria"/>
              </a:rPr>
              <a:t>литература,</a:t>
            </a:r>
            <a:r>
              <a:rPr sz="3200" b="1" spc="-65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русский</a:t>
            </a:r>
            <a:r>
              <a:rPr sz="3200" b="1" spc="-40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язык,</a:t>
            </a:r>
            <a:r>
              <a:rPr sz="3200" b="1" spc="-30" dirty="0">
                <a:latin typeface="Cambria"/>
                <a:cs typeface="Cambria"/>
              </a:rPr>
              <a:t> </a:t>
            </a:r>
            <a:r>
              <a:rPr sz="3200" b="1" spc="-10" dirty="0">
                <a:latin typeface="Cambria"/>
                <a:cs typeface="Cambria"/>
              </a:rPr>
              <a:t>химия, </a:t>
            </a:r>
            <a:r>
              <a:rPr sz="3200" b="1" dirty="0">
                <a:latin typeface="Cambria"/>
                <a:cs typeface="Cambria"/>
              </a:rPr>
              <a:t>иностранные</a:t>
            </a:r>
            <a:r>
              <a:rPr sz="3200" b="1" spc="-105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языки</a:t>
            </a:r>
            <a:r>
              <a:rPr sz="3200" b="1" spc="-120" dirty="0">
                <a:latin typeface="Cambria"/>
                <a:cs typeface="Cambria"/>
              </a:rPr>
              <a:t> </a:t>
            </a:r>
            <a:r>
              <a:rPr sz="3200" b="1" spc="-25" dirty="0">
                <a:latin typeface="Cambria"/>
                <a:cs typeface="Cambria"/>
              </a:rPr>
              <a:t>(П)</a:t>
            </a:r>
            <a:endParaRPr sz="32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90"/>
              </a:spcBef>
              <a:buClr>
                <a:srgbClr val="C00000"/>
              </a:buClr>
              <a:buFont typeface="Cambria"/>
              <a:buAutoNum type="arabicPlain" startAt="8"/>
            </a:pPr>
            <a:endParaRPr sz="3200">
              <a:latin typeface="Cambria"/>
              <a:cs typeface="Cambria"/>
            </a:endParaRPr>
          </a:p>
          <a:p>
            <a:pPr marL="12065" marR="5080" indent="328930" algn="ctr">
              <a:lnSpc>
                <a:spcPct val="100000"/>
              </a:lnSpc>
              <a:buAutoNum type="arabicPlain" startAt="8"/>
              <a:tabLst>
                <a:tab pos="340995" algn="l"/>
              </a:tabLst>
            </a:pPr>
            <a:r>
              <a:rPr sz="3200" b="1" dirty="0">
                <a:solidFill>
                  <a:srgbClr val="C00000"/>
                </a:solidFill>
                <a:latin typeface="Cambria"/>
                <a:cs typeface="Cambria"/>
              </a:rPr>
              <a:t>июля</a:t>
            </a:r>
            <a:r>
              <a:rPr sz="3200" b="1" spc="-4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–</a:t>
            </a:r>
            <a:r>
              <a:rPr sz="3200" b="1" spc="-30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математика</a:t>
            </a:r>
            <a:r>
              <a:rPr sz="3200" b="1" spc="-55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Б,</a:t>
            </a:r>
            <a:r>
              <a:rPr sz="3200" b="1" spc="-35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П,</a:t>
            </a:r>
            <a:r>
              <a:rPr sz="3200" b="1" spc="-5" dirty="0">
                <a:latin typeface="Cambria"/>
                <a:cs typeface="Cambria"/>
              </a:rPr>
              <a:t> </a:t>
            </a:r>
            <a:r>
              <a:rPr sz="3200" b="1" spc="-10" dirty="0">
                <a:latin typeface="Cambria"/>
                <a:cs typeface="Cambria"/>
              </a:rPr>
              <a:t>обществознание, </a:t>
            </a:r>
            <a:r>
              <a:rPr sz="3200" b="1" dirty="0">
                <a:latin typeface="Cambria"/>
                <a:cs typeface="Cambria"/>
              </a:rPr>
              <a:t>история,</a:t>
            </a:r>
            <a:r>
              <a:rPr sz="3200" b="1" spc="-55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биология,</a:t>
            </a:r>
            <a:r>
              <a:rPr sz="3200" b="1" spc="-40" dirty="0">
                <a:latin typeface="Cambria"/>
                <a:cs typeface="Cambria"/>
              </a:rPr>
              <a:t> </a:t>
            </a:r>
            <a:r>
              <a:rPr sz="3200" b="1" spc="-10" dirty="0">
                <a:latin typeface="Cambria"/>
                <a:cs typeface="Cambria"/>
              </a:rPr>
              <a:t>география,</a:t>
            </a:r>
            <a:endParaRPr sz="3200">
              <a:latin typeface="Cambria"/>
              <a:cs typeface="Cambria"/>
            </a:endParaRPr>
          </a:p>
          <a:p>
            <a:pPr marL="635" algn="ctr">
              <a:lnSpc>
                <a:spcPct val="100000"/>
              </a:lnSpc>
              <a:spcBef>
                <a:spcPts val="5"/>
              </a:spcBef>
            </a:pPr>
            <a:r>
              <a:rPr sz="3200" b="1" dirty="0">
                <a:latin typeface="Cambria"/>
                <a:cs typeface="Cambria"/>
              </a:rPr>
              <a:t>иностранные</a:t>
            </a:r>
            <a:r>
              <a:rPr sz="3200" b="1" spc="-105" dirty="0">
                <a:latin typeface="Cambria"/>
                <a:cs typeface="Cambria"/>
              </a:rPr>
              <a:t> </a:t>
            </a:r>
            <a:r>
              <a:rPr sz="3200" b="1" dirty="0">
                <a:latin typeface="Cambria"/>
                <a:cs typeface="Cambria"/>
              </a:rPr>
              <a:t>языки</a:t>
            </a:r>
            <a:r>
              <a:rPr sz="3200" b="1" spc="-120" dirty="0">
                <a:latin typeface="Cambria"/>
                <a:cs typeface="Cambria"/>
              </a:rPr>
              <a:t> </a:t>
            </a:r>
            <a:r>
              <a:rPr sz="3200" b="1" spc="-25" dirty="0">
                <a:latin typeface="Cambria"/>
                <a:cs typeface="Cambria"/>
              </a:rPr>
              <a:t>(У)</a:t>
            </a:r>
            <a:endParaRPr sz="320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69591" cy="926591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105"/>
              </a:spcBef>
            </a:pPr>
            <a:r>
              <a:rPr dirty="0"/>
              <a:t>Продолжительность</a:t>
            </a:r>
            <a:r>
              <a:rPr spc="-40" dirty="0"/>
              <a:t> </a:t>
            </a:r>
            <a:r>
              <a:rPr spc="-25" dirty="0"/>
              <a:t>ЕГЭ</a:t>
            </a:r>
          </a:p>
          <a:p>
            <a:pPr algn="ctr">
              <a:lnSpc>
                <a:spcPct val="100000"/>
              </a:lnSpc>
              <a:spcBef>
                <a:spcPts val="50"/>
              </a:spcBef>
            </a:pPr>
            <a:r>
              <a:rPr sz="1600" dirty="0"/>
              <a:t>(приказ</a:t>
            </a:r>
            <a:r>
              <a:rPr sz="1600" spc="-15" dirty="0"/>
              <a:t> </a:t>
            </a:r>
            <a:r>
              <a:rPr sz="1600" spc="-10" dirty="0"/>
              <a:t>Минпросвещения</a:t>
            </a:r>
            <a:r>
              <a:rPr sz="1600" spc="-30" dirty="0"/>
              <a:t> </a:t>
            </a:r>
            <a:r>
              <a:rPr sz="1600" dirty="0"/>
              <a:t>России</a:t>
            </a:r>
            <a:r>
              <a:rPr sz="1600" spc="-15" dirty="0"/>
              <a:t> </a:t>
            </a:r>
            <a:r>
              <a:rPr sz="1600" dirty="0"/>
              <a:t>и</a:t>
            </a:r>
            <a:r>
              <a:rPr sz="1600" spc="-30" dirty="0"/>
              <a:t> </a:t>
            </a:r>
            <a:r>
              <a:rPr sz="1600" spc="-10" dirty="0"/>
              <a:t>Рособрнадзора</a:t>
            </a:r>
            <a:r>
              <a:rPr sz="1600" spc="10" dirty="0"/>
              <a:t> </a:t>
            </a:r>
            <a:r>
              <a:rPr sz="1600" dirty="0"/>
              <a:t>№</a:t>
            </a:r>
            <a:r>
              <a:rPr sz="1600" spc="-40" dirty="0"/>
              <a:t> </a:t>
            </a:r>
            <a:r>
              <a:rPr sz="1600" dirty="0"/>
              <a:t>798/1904</a:t>
            </a:r>
            <a:r>
              <a:rPr sz="1600" spc="-15" dirty="0"/>
              <a:t> </a:t>
            </a:r>
            <a:r>
              <a:rPr sz="1600" dirty="0"/>
              <a:t>от</a:t>
            </a:r>
            <a:r>
              <a:rPr sz="1600" spc="-35" dirty="0"/>
              <a:t> </a:t>
            </a:r>
            <a:r>
              <a:rPr sz="1600" spc="-10" dirty="0"/>
              <a:t>07.11.2025)</a:t>
            </a:r>
            <a:endParaRPr sz="16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C00000"/>
                </a:solidFill>
              </a:rPr>
              <a:t>3</a:t>
            </a:r>
            <a:r>
              <a:rPr spc="-20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часа</a:t>
            </a:r>
            <a:r>
              <a:rPr spc="-25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55</a:t>
            </a:r>
            <a:r>
              <a:rPr spc="-15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минут</a:t>
            </a:r>
            <a:r>
              <a:rPr spc="-30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–</a:t>
            </a:r>
            <a:r>
              <a:rPr spc="-15" dirty="0">
                <a:solidFill>
                  <a:srgbClr val="C00000"/>
                </a:solidFill>
              </a:rPr>
              <a:t> </a:t>
            </a:r>
            <a:r>
              <a:rPr dirty="0"/>
              <a:t>биология,</a:t>
            </a:r>
            <a:r>
              <a:rPr spc="-40" dirty="0"/>
              <a:t> </a:t>
            </a:r>
            <a:r>
              <a:rPr spc="-10" dirty="0"/>
              <a:t>информатика, </a:t>
            </a:r>
            <a:r>
              <a:rPr dirty="0"/>
              <a:t>литература,</a:t>
            </a:r>
            <a:r>
              <a:rPr spc="-65" dirty="0"/>
              <a:t> </a:t>
            </a:r>
            <a:r>
              <a:rPr dirty="0"/>
              <a:t>физика,</a:t>
            </a:r>
            <a:r>
              <a:rPr spc="-50" dirty="0"/>
              <a:t> </a:t>
            </a:r>
            <a:r>
              <a:rPr dirty="0"/>
              <a:t>математика</a:t>
            </a:r>
            <a:r>
              <a:rPr spc="-55" dirty="0"/>
              <a:t> </a:t>
            </a:r>
            <a:r>
              <a:rPr spc="-10" dirty="0"/>
              <a:t>профиль </a:t>
            </a:r>
            <a:r>
              <a:rPr dirty="0">
                <a:solidFill>
                  <a:srgbClr val="C00000"/>
                </a:solidFill>
              </a:rPr>
              <a:t>3</a:t>
            </a:r>
            <a:r>
              <a:rPr spc="-20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часа</a:t>
            </a:r>
            <a:r>
              <a:rPr spc="-35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30</a:t>
            </a:r>
            <a:r>
              <a:rPr spc="-20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минут</a:t>
            </a:r>
            <a:r>
              <a:rPr spc="-40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–</a:t>
            </a:r>
            <a:r>
              <a:rPr spc="-20" dirty="0">
                <a:solidFill>
                  <a:srgbClr val="C00000"/>
                </a:solidFill>
              </a:rPr>
              <a:t> </a:t>
            </a:r>
            <a:r>
              <a:rPr dirty="0"/>
              <a:t>русский</a:t>
            </a:r>
            <a:r>
              <a:rPr spc="-45" dirty="0"/>
              <a:t> </a:t>
            </a:r>
            <a:r>
              <a:rPr dirty="0"/>
              <a:t>язык,</a:t>
            </a:r>
            <a:r>
              <a:rPr spc="-35" dirty="0"/>
              <a:t> </a:t>
            </a:r>
            <a:r>
              <a:rPr spc="-10" dirty="0"/>
              <a:t>история, </a:t>
            </a:r>
            <a:r>
              <a:rPr dirty="0"/>
              <a:t>обществознание,</a:t>
            </a:r>
            <a:r>
              <a:rPr spc="-30" dirty="0"/>
              <a:t> </a:t>
            </a:r>
            <a:r>
              <a:rPr spc="-10" dirty="0"/>
              <a:t>химия</a:t>
            </a:r>
          </a:p>
          <a:p>
            <a:pPr marL="606425" marR="601980" algn="ctr">
              <a:lnSpc>
                <a:spcPct val="100000"/>
              </a:lnSpc>
            </a:pPr>
            <a:r>
              <a:rPr dirty="0">
                <a:solidFill>
                  <a:srgbClr val="C00000"/>
                </a:solidFill>
              </a:rPr>
              <a:t>3</a:t>
            </a:r>
            <a:r>
              <a:rPr spc="-35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часа</a:t>
            </a:r>
            <a:r>
              <a:rPr spc="-35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10</a:t>
            </a:r>
            <a:r>
              <a:rPr spc="-30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минут–</a:t>
            </a:r>
            <a:r>
              <a:rPr spc="-45" dirty="0">
                <a:solidFill>
                  <a:srgbClr val="C00000"/>
                </a:solidFill>
              </a:rPr>
              <a:t> </a:t>
            </a:r>
            <a:r>
              <a:rPr dirty="0"/>
              <a:t>иностранный</a:t>
            </a:r>
            <a:r>
              <a:rPr spc="-40" dirty="0"/>
              <a:t> </a:t>
            </a:r>
            <a:r>
              <a:rPr spc="-20" dirty="0"/>
              <a:t>язык </a:t>
            </a:r>
            <a:r>
              <a:rPr dirty="0"/>
              <a:t>(письменная</a:t>
            </a:r>
            <a:r>
              <a:rPr spc="-65" dirty="0"/>
              <a:t> </a:t>
            </a:r>
            <a:r>
              <a:rPr spc="-10" dirty="0"/>
              <a:t>часть)</a:t>
            </a:r>
          </a:p>
          <a:p>
            <a:pPr marL="265430" marR="259715" indent="381000">
              <a:lnSpc>
                <a:spcPct val="100000"/>
              </a:lnSpc>
              <a:tabLst>
                <a:tab pos="2527300" algn="l"/>
              </a:tabLst>
            </a:pPr>
            <a:r>
              <a:rPr dirty="0">
                <a:solidFill>
                  <a:srgbClr val="C00000"/>
                </a:solidFill>
              </a:rPr>
              <a:t>3</a:t>
            </a:r>
            <a:r>
              <a:rPr spc="-30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часа–</a:t>
            </a:r>
            <a:r>
              <a:rPr spc="-30" dirty="0">
                <a:solidFill>
                  <a:srgbClr val="C00000"/>
                </a:solidFill>
              </a:rPr>
              <a:t> </a:t>
            </a:r>
            <a:r>
              <a:rPr dirty="0"/>
              <a:t>география,</a:t>
            </a:r>
            <a:r>
              <a:rPr spc="-30" dirty="0"/>
              <a:t> </a:t>
            </a:r>
            <a:r>
              <a:rPr dirty="0"/>
              <a:t>математика</a:t>
            </a:r>
            <a:r>
              <a:rPr spc="-65" dirty="0"/>
              <a:t> </a:t>
            </a:r>
            <a:r>
              <a:rPr spc="-20" dirty="0"/>
              <a:t>база </a:t>
            </a:r>
            <a:r>
              <a:rPr dirty="0">
                <a:solidFill>
                  <a:srgbClr val="C00000"/>
                </a:solidFill>
              </a:rPr>
              <a:t>17</a:t>
            </a:r>
            <a:r>
              <a:rPr spc="-50" dirty="0">
                <a:solidFill>
                  <a:srgbClr val="C00000"/>
                </a:solidFill>
              </a:rPr>
              <a:t> </a:t>
            </a:r>
            <a:r>
              <a:rPr spc="-10" dirty="0">
                <a:solidFill>
                  <a:srgbClr val="C00000"/>
                </a:solidFill>
              </a:rPr>
              <a:t>минут–</a:t>
            </a:r>
            <a:r>
              <a:rPr dirty="0">
                <a:solidFill>
                  <a:srgbClr val="C00000"/>
                </a:solidFill>
              </a:rPr>
              <a:t>	</a:t>
            </a:r>
            <a:r>
              <a:rPr dirty="0"/>
              <a:t>иностранные</a:t>
            </a:r>
            <a:r>
              <a:rPr spc="-105" dirty="0"/>
              <a:t> </a:t>
            </a:r>
            <a:r>
              <a:rPr dirty="0"/>
              <a:t>языки</a:t>
            </a:r>
            <a:r>
              <a:rPr spc="-120" dirty="0"/>
              <a:t> </a:t>
            </a:r>
            <a:r>
              <a:rPr spc="-10" dirty="0"/>
              <a:t>(устная</a:t>
            </a:r>
          </a:p>
          <a:p>
            <a:pPr marL="3556635">
              <a:lnSpc>
                <a:spcPct val="100000"/>
              </a:lnSpc>
            </a:pPr>
            <a:r>
              <a:rPr spc="-10" dirty="0"/>
              <a:t>часть)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69591" cy="926591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/>
              <a:t>Средства</a:t>
            </a:r>
            <a:r>
              <a:rPr spc="-35" dirty="0"/>
              <a:t> </a:t>
            </a:r>
            <a:r>
              <a:rPr dirty="0"/>
              <a:t>обучения</a:t>
            </a:r>
            <a:r>
              <a:rPr spc="-10" dirty="0"/>
              <a:t> </a:t>
            </a:r>
            <a:r>
              <a:rPr dirty="0"/>
              <a:t>и</a:t>
            </a:r>
            <a:r>
              <a:rPr spc="-30" dirty="0"/>
              <a:t> </a:t>
            </a:r>
            <a:r>
              <a:rPr spc="-10" dirty="0"/>
              <a:t>воспитания</a:t>
            </a:r>
          </a:p>
          <a:p>
            <a:pPr algn="ctr">
              <a:lnSpc>
                <a:spcPct val="100000"/>
              </a:lnSpc>
              <a:spcBef>
                <a:spcPts val="50"/>
              </a:spcBef>
            </a:pPr>
            <a:r>
              <a:rPr sz="1600" dirty="0"/>
              <a:t>(приказ</a:t>
            </a:r>
            <a:r>
              <a:rPr sz="1600" spc="-30" dirty="0"/>
              <a:t> </a:t>
            </a:r>
            <a:r>
              <a:rPr sz="1600" spc="-10" dirty="0"/>
              <a:t>Минпросвещения</a:t>
            </a:r>
            <a:r>
              <a:rPr sz="1600" spc="-30" dirty="0"/>
              <a:t> </a:t>
            </a:r>
            <a:r>
              <a:rPr sz="1600" dirty="0"/>
              <a:t>России</a:t>
            </a:r>
            <a:r>
              <a:rPr sz="1600" spc="-30" dirty="0"/>
              <a:t> </a:t>
            </a:r>
            <a:r>
              <a:rPr sz="1600" dirty="0"/>
              <a:t>и</a:t>
            </a:r>
            <a:r>
              <a:rPr sz="1600" spc="-35" dirty="0"/>
              <a:t> </a:t>
            </a:r>
            <a:r>
              <a:rPr sz="1600" dirty="0"/>
              <a:t>Рособрнадзора</a:t>
            </a:r>
            <a:r>
              <a:rPr sz="1600" spc="295" dirty="0"/>
              <a:t> </a:t>
            </a:r>
            <a:r>
              <a:rPr sz="1600" dirty="0"/>
              <a:t>№</a:t>
            </a:r>
            <a:r>
              <a:rPr sz="1600" spc="-45" dirty="0"/>
              <a:t> </a:t>
            </a:r>
            <a:r>
              <a:rPr sz="1600" dirty="0"/>
              <a:t>798/1904</a:t>
            </a:r>
            <a:r>
              <a:rPr sz="1600" spc="-25" dirty="0"/>
              <a:t> </a:t>
            </a:r>
            <a:r>
              <a:rPr sz="1600" dirty="0"/>
              <a:t>от</a:t>
            </a:r>
            <a:r>
              <a:rPr sz="1600" spc="-45" dirty="0"/>
              <a:t> </a:t>
            </a:r>
            <a:r>
              <a:rPr sz="1600" spc="-10" dirty="0"/>
              <a:t>07.11.2025)</a:t>
            </a:r>
            <a:endParaRPr sz="16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05130" marR="397510" indent="-3175" algn="ctr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C00000"/>
                </a:solidFill>
              </a:rPr>
              <a:t>Биология,</a:t>
            </a:r>
            <a:r>
              <a:rPr spc="-25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география,</a:t>
            </a:r>
            <a:r>
              <a:rPr spc="-5" dirty="0">
                <a:solidFill>
                  <a:srgbClr val="C00000"/>
                </a:solidFill>
              </a:rPr>
              <a:t> </a:t>
            </a:r>
            <a:r>
              <a:rPr spc="-10" dirty="0">
                <a:solidFill>
                  <a:srgbClr val="C00000"/>
                </a:solidFill>
              </a:rPr>
              <a:t>химия– </a:t>
            </a:r>
            <a:r>
              <a:rPr dirty="0"/>
              <a:t>непрограммируемый</a:t>
            </a:r>
            <a:r>
              <a:rPr spc="-130" dirty="0"/>
              <a:t> </a:t>
            </a:r>
            <a:r>
              <a:rPr spc="-10" dirty="0"/>
              <a:t>калькулятор</a:t>
            </a:r>
          </a:p>
          <a:p>
            <a:pPr marL="25400" marR="15875" algn="ctr">
              <a:lnSpc>
                <a:spcPct val="100000"/>
              </a:lnSpc>
            </a:pPr>
            <a:r>
              <a:rPr dirty="0">
                <a:solidFill>
                  <a:srgbClr val="C00000"/>
                </a:solidFill>
              </a:rPr>
              <a:t>Математика–</a:t>
            </a:r>
            <a:r>
              <a:rPr spc="-80" dirty="0">
                <a:solidFill>
                  <a:srgbClr val="C00000"/>
                </a:solidFill>
              </a:rPr>
              <a:t> </a:t>
            </a:r>
            <a:r>
              <a:rPr dirty="0"/>
              <a:t>линейка,</a:t>
            </a:r>
            <a:r>
              <a:rPr spc="-75" dirty="0"/>
              <a:t> </a:t>
            </a:r>
            <a:r>
              <a:rPr dirty="0"/>
              <a:t>не</a:t>
            </a:r>
            <a:r>
              <a:rPr spc="-45" dirty="0"/>
              <a:t> </a:t>
            </a:r>
            <a:r>
              <a:rPr spc="-10" dirty="0"/>
              <a:t>содержащая справочной</a:t>
            </a:r>
            <a:r>
              <a:rPr spc="-90" dirty="0"/>
              <a:t> </a:t>
            </a:r>
            <a:r>
              <a:rPr spc="-10" dirty="0"/>
              <a:t>информации</a:t>
            </a:r>
          </a:p>
          <a:p>
            <a:pPr marL="16510" marR="5080" indent="-3175" algn="ctr">
              <a:lnSpc>
                <a:spcPct val="100000"/>
              </a:lnSpc>
            </a:pPr>
            <a:r>
              <a:rPr dirty="0">
                <a:solidFill>
                  <a:srgbClr val="C00000"/>
                </a:solidFill>
              </a:rPr>
              <a:t>Физика–</a:t>
            </a:r>
            <a:r>
              <a:rPr spc="-50" dirty="0">
                <a:solidFill>
                  <a:srgbClr val="C00000"/>
                </a:solidFill>
              </a:rPr>
              <a:t> </a:t>
            </a:r>
            <a:r>
              <a:rPr spc="-10" dirty="0"/>
              <a:t>непрограммируемый </a:t>
            </a:r>
            <a:r>
              <a:rPr dirty="0"/>
              <a:t>калькулятор,</a:t>
            </a:r>
            <a:r>
              <a:rPr spc="-70" dirty="0"/>
              <a:t> </a:t>
            </a:r>
            <a:r>
              <a:rPr dirty="0"/>
              <a:t>линейка,</a:t>
            </a:r>
            <a:r>
              <a:rPr spc="-80" dirty="0"/>
              <a:t> </a:t>
            </a:r>
            <a:r>
              <a:rPr dirty="0"/>
              <a:t>не</a:t>
            </a:r>
            <a:r>
              <a:rPr spc="-45" dirty="0"/>
              <a:t> </a:t>
            </a:r>
            <a:r>
              <a:rPr spc="-10" dirty="0"/>
              <a:t>содержащая справочной</a:t>
            </a:r>
            <a:r>
              <a:rPr spc="-90" dirty="0"/>
              <a:t> </a:t>
            </a:r>
            <a:r>
              <a:rPr spc="-10" dirty="0"/>
              <a:t>информации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00800" y="5791200"/>
            <a:ext cx="2145792" cy="92659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2600" y="5169818"/>
            <a:ext cx="2172716" cy="160571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191000" y="5199888"/>
            <a:ext cx="1524000" cy="1524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437" y="359790"/>
            <a:ext cx="82296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Как</a:t>
            </a:r>
            <a:r>
              <a:rPr sz="2400" spc="-50" dirty="0"/>
              <a:t> </a:t>
            </a:r>
            <a:r>
              <a:rPr sz="2400" dirty="0"/>
              <a:t>получить</a:t>
            </a:r>
            <a:r>
              <a:rPr sz="2400" spc="-85" dirty="0"/>
              <a:t> </a:t>
            </a:r>
            <a:r>
              <a:rPr sz="2400" spc="-10" dirty="0"/>
              <a:t>федеральную</a:t>
            </a:r>
            <a:r>
              <a:rPr sz="2400" spc="-80" dirty="0"/>
              <a:t> </a:t>
            </a:r>
            <a:r>
              <a:rPr sz="2400" dirty="0"/>
              <a:t>медаль</a:t>
            </a:r>
            <a:r>
              <a:rPr sz="2400" spc="-85" dirty="0"/>
              <a:t> </a:t>
            </a:r>
            <a:r>
              <a:rPr sz="2400" dirty="0"/>
              <a:t>«За</a:t>
            </a:r>
            <a:r>
              <a:rPr sz="2400" spc="-50" dirty="0"/>
              <a:t> </a:t>
            </a:r>
            <a:r>
              <a:rPr sz="2400" dirty="0"/>
              <a:t>особые</a:t>
            </a:r>
            <a:r>
              <a:rPr sz="2400" spc="-95" dirty="0"/>
              <a:t> </a:t>
            </a:r>
            <a:r>
              <a:rPr sz="2400" spc="-20" dirty="0"/>
              <a:t>успехи</a:t>
            </a:r>
            <a:r>
              <a:rPr sz="2400" spc="-60" dirty="0"/>
              <a:t> </a:t>
            </a:r>
            <a:r>
              <a:rPr sz="2400" spc="-50" dirty="0"/>
              <a:t>в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252679" y="704663"/>
            <a:ext cx="3710304" cy="2328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1925">
              <a:lnSpc>
                <a:spcPts val="2760"/>
              </a:lnSpc>
            </a:pPr>
            <a:r>
              <a:rPr sz="2400" b="1" spc="-10" dirty="0">
                <a:solidFill>
                  <a:srgbClr val="C00000"/>
                </a:solidFill>
                <a:latin typeface="Cambria"/>
                <a:cs typeface="Cambria"/>
              </a:rPr>
              <a:t>учении»?</a:t>
            </a:r>
            <a:endParaRPr sz="2400">
              <a:latin typeface="Cambria"/>
              <a:cs typeface="Cambria"/>
            </a:endParaRPr>
          </a:p>
          <a:p>
            <a:pPr marR="38735">
              <a:lnSpc>
                <a:spcPct val="90300"/>
              </a:lnSpc>
              <a:spcBef>
                <a:spcPts val="1450"/>
              </a:spcBef>
            </a:pP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Медаль</a:t>
            </a:r>
            <a:r>
              <a:rPr sz="2000" b="1" spc="-8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«За</a:t>
            </a:r>
            <a:r>
              <a:rPr sz="2000" b="1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особые</a:t>
            </a:r>
            <a:r>
              <a:rPr sz="2000" b="1" spc="-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25" dirty="0">
                <a:solidFill>
                  <a:srgbClr val="001F5F"/>
                </a:solidFill>
                <a:latin typeface="Cambria"/>
                <a:cs typeface="Cambria"/>
              </a:rPr>
              <a:t>успехи</a:t>
            </a:r>
            <a:r>
              <a:rPr sz="2000" b="1" spc="-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в</a:t>
            </a:r>
            <a:r>
              <a:rPr sz="2000" b="1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50" dirty="0">
                <a:solidFill>
                  <a:srgbClr val="001F5F"/>
                </a:solidFill>
                <a:latin typeface="Cambria"/>
                <a:cs typeface="Cambria"/>
              </a:rPr>
              <a:t>у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среднем</a:t>
            </a:r>
            <a:r>
              <a:rPr sz="2000" b="1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общем</a:t>
            </a:r>
            <a:r>
              <a:rPr sz="20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образовании </a:t>
            </a:r>
            <a:r>
              <a:rPr sz="2000" b="1" spc="-20" dirty="0">
                <a:solidFill>
                  <a:srgbClr val="001F5F"/>
                </a:solidFill>
                <a:latin typeface="Cambria"/>
                <a:cs typeface="Cambria"/>
              </a:rPr>
              <a:t>окончил</a:t>
            </a:r>
            <a:r>
              <a:rPr sz="2000" b="1" spc="-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11й класс,</a:t>
            </a:r>
            <a:r>
              <a:rPr sz="2000" b="1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получил</a:t>
            </a:r>
            <a:r>
              <a:rPr sz="2000" b="1" spc="-8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50" dirty="0">
                <a:solidFill>
                  <a:srgbClr val="001F5F"/>
                </a:solidFill>
                <a:latin typeface="Cambria"/>
                <a:cs typeface="Cambria"/>
              </a:rPr>
              <a:t>и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учебным</a:t>
            </a:r>
            <a:r>
              <a:rPr sz="2000" b="1" spc="-8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предметам</a:t>
            </a:r>
            <a:r>
              <a:rPr sz="2000" b="1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000" b="1" spc="-4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имеет</a:t>
            </a:r>
            <a:endParaRPr sz="2000">
              <a:latin typeface="Cambria"/>
              <a:cs typeface="Cambria"/>
            </a:endParaRPr>
          </a:p>
          <a:p>
            <a:pPr marL="228600" indent="-229235">
              <a:lnSpc>
                <a:spcPts val="2220"/>
              </a:lnSpc>
              <a:spcBef>
                <a:spcPts val="1010"/>
              </a:spcBef>
              <a:tabLst>
                <a:tab pos="283210" algn="l"/>
              </a:tabLst>
            </a:pPr>
            <a:r>
              <a:rPr sz="1800" spc="-50" dirty="0">
                <a:solidFill>
                  <a:srgbClr val="001F5F"/>
                </a:solidFill>
                <a:latin typeface="Arial MT"/>
                <a:cs typeface="Arial MT"/>
              </a:rPr>
              <a:t>•</a:t>
            </a:r>
            <a:r>
              <a:rPr sz="1800" dirty="0">
                <a:solidFill>
                  <a:srgbClr val="001F5F"/>
                </a:solidFill>
                <a:latin typeface="Arial MT"/>
                <a:cs typeface="Arial MT"/>
              </a:rPr>
              <a:t>		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сдавал</a:t>
            </a:r>
            <a:r>
              <a:rPr sz="2000" b="1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ЕГЭ</a:t>
            </a:r>
            <a:r>
              <a:rPr sz="2000" b="1" spc="-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по</a:t>
            </a:r>
            <a:r>
              <a:rPr sz="2000" b="1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40" dirty="0">
                <a:solidFill>
                  <a:srgbClr val="001F5F"/>
                </a:solidFill>
                <a:latin typeface="Cambria"/>
                <a:cs typeface="Cambria"/>
              </a:rPr>
              <a:t>русскому</a:t>
            </a:r>
            <a:r>
              <a:rPr sz="2000" b="1" spc="-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25" dirty="0">
                <a:solidFill>
                  <a:srgbClr val="001F5F"/>
                </a:solidFill>
                <a:latin typeface="Cambria"/>
                <a:cs typeface="Cambria"/>
              </a:rPr>
              <a:t>язы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набрал</a:t>
            </a:r>
            <a:r>
              <a:rPr sz="2000" b="1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не</a:t>
            </a:r>
            <a:r>
              <a:rPr sz="2000" b="1" spc="-4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менее</a:t>
            </a:r>
            <a:r>
              <a:rPr sz="2000" b="1" spc="-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70</a:t>
            </a:r>
            <a:r>
              <a:rPr sz="2000" b="1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баллов</a:t>
            </a:r>
            <a:r>
              <a:rPr sz="2000" b="1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50" dirty="0">
                <a:solidFill>
                  <a:srgbClr val="001F5F"/>
                </a:solidFill>
                <a:latin typeface="Cambria"/>
                <a:cs typeface="Cambria"/>
              </a:rPr>
              <a:t>з</a:t>
            </a:r>
            <a:endParaRPr sz="20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28541" y="1222477"/>
            <a:ext cx="4917440" cy="181102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R="51435" indent="6350">
              <a:lnSpc>
                <a:spcPct val="90300"/>
              </a:lnSpc>
              <a:spcBef>
                <a:spcPts val="135"/>
              </a:spcBef>
            </a:pP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чении»</a:t>
            </a:r>
            <a:r>
              <a:rPr sz="2000" b="1" spc="-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25" dirty="0">
                <a:solidFill>
                  <a:srgbClr val="001F5F"/>
                </a:solidFill>
                <a:latin typeface="Cambria"/>
                <a:cs typeface="Cambria"/>
              </a:rPr>
              <a:t>вручается</a:t>
            </a:r>
            <a:r>
              <a:rPr sz="2000" b="1" spc="-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вместе</a:t>
            </a:r>
            <a:r>
              <a:rPr sz="2000" b="1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с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25" dirty="0">
                <a:solidFill>
                  <a:srgbClr val="001F5F"/>
                </a:solidFill>
                <a:latin typeface="Cambria"/>
                <a:cs typeface="Cambria"/>
              </a:rPr>
              <a:t>аттестатом</a:t>
            </a:r>
            <a:r>
              <a:rPr sz="2000" b="1" spc="-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50" dirty="0">
                <a:solidFill>
                  <a:srgbClr val="001F5F"/>
                </a:solidFill>
                <a:latin typeface="Cambria"/>
                <a:cs typeface="Cambria"/>
              </a:rPr>
              <a:t>о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с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35" dirty="0">
                <a:solidFill>
                  <a:srgbClr val="001F5F"/>
                </a:solidFill>
                <a:latin typeface="Cambria"/>
                <a:cs typeface="Cambria"/>
              </a:rPr>
              <a:t>отличием,</a:t>
            </a:r>
            <a:r>
              <a:rPr sz="2000" b="1" spc="-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то</a:t>
            </a:r>
            <a:r>
              <a:rPr sz="2000" b="1" spc="-4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есть</a:t>
            </a:r>
            <a:r>
              <a:rPr sz="2000" b="1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45" dirty="0">
                <a:solidFill>
                  <a:srgbClr val="001F5F"/>
                </a:solidFill>
                <a:latin typeface="Cambria"/>
                <a:cs typeface="Cambria"/>
              </a:rPr>
              <a:t>ученику, 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который </a:t>
            </a:r>
            <a:r>
              <a:rPr sz="2000" b="1" spc="-20" dirty="0">
                <a:solidFill>
                  <a:srgbClr val="001F5F"/>
                </a:solidFill>
                <a:latin typeface="Cambria"/>
                <a:cs typeface="Cambria"/>
              </a:rPr>
              <a:t>тоговые</a:t>
            </a:r>
            <a:r>
              <a:rPr sz="2000" b="1" spc="-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отметки</a:t>
            </a:r>
            <a:r>
              <a:rPr sz="2000" b="1" spc="-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35" dirty="0">
                <a:solidFill>
                  <a:srgbClr val="001F5F"/>
                </a:solidFill>
                <a:latin typeface="Cambria"/>
                <a:cs typeface="Cambria"/>
              </a:rPr>
              <a:t>«отлично»</a:t>
            </a:r>
            <a:r>
              <a:rPr sz="2000" b="1" spc="-8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по</a:t>
            </a:r>
            <a:r>
              <a:rPr sz="2000" b="1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20" dirty="0">
                <a:solidFill>
                  <a:srgbClr val="001F5F"/>
                </a:solidFill>
                <a:latin typeface="Cambria"/>
                <a:cs typeface="Cambria"/>
              </a:rPr>
              <a:t>всем </a:t>
            </a:r>
            <a:r>
              <a:rPr sz="2000" b="1" spc="-55" dirty="0">
                <a:solidFill>
                  <a:srgbClr val="001F5F"/>
                </a:solidFill>
                <a:latin typeface="Cambria"/>
                <a:cs typeface="Cambria"/>
              </a:rPr>
              <a:t>одно</a:t>
            </a:r>
            <a:r>
              <a:rPr sz="2000" b="1" spc="-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из</a:t>
            </a:r>
            <a:r>
              <a:rPr sz="2000" b="1" spc="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следующих</a:t>
            </a:r>
            <a:r>
              <a:rPr sz="2000" b="1" spc="-4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достижений:</a:t>
            </a:r>
            <a:endParaRPr sz="2000">
              <a:latin typeface="Cambria"/>
              <a:cs typeface="Cambria"/>
            </a:endParaRPr>
          </a:p>
          <a:p>
            <a:pPr marL="133985" indent="-76200">
              <a:lnSpc>
                <a:spcPts val="2220"/>
              </a:lnSpc>
              <a:spcBef>
                <a:spcPts val="1005"/>
              </a:spcBef>
            </a:pP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ку</a:t>
            </a:r>
            <a:r>
              <a:rPr sz="2000" b="1" spc="-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000" b="1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25" dirty="0">
                <a:solidFill>
                  <a:srgbClr val="001F5F"/>
                </a:solidFill>
                <a:latin typeface="Cambria"/>
                <a:cs typeface="Cambria"/>
              </a:rPr>
              <a:t>математике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 профильного</a:t>
            </a:r>
            <a:r>
              <a:rPr sz="2000" b="1" spc="-7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уровня</a:t>
            </a:r>
            <a:r>
              <a:rPr sz="2000" b="1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50" dirty="0">
                <a:solidFill>
                  <a:srgbClr val="001F5F"/>
                </a:solidFill>
                <a:latin typeface="Cambria"/>
                <a:cs typeface="Cambria"/>
              </a:rPr>
              <a:t>и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а</a:t>
            </a:r>
            <a:r>
              <a:rPr sz="2000" b="1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каждый,</a:t>
            </a:r>
            <a:r>
              <a:rPr sz="2000" b="1" spc="-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либо</a:t>
            </a:r>
            <a:r>
              <a:rPr sz="2000" b="1" spc="-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набрал</a:t>
            </a:r>
            <a:r>
              <a:rPr sz="2000" b="1" spc="-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70</a:t>
            </a:r>
            <a:r>
              <a:rPr sz="2000" b="1" spc="-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баллов</a:t>
            </a:r>
            <a:r>
              <a:rPr sz="2000" b="1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25" dirty="0">
                <a:solidFill>
                  <a:srgbClr val="001F5F"/>
                </a:solidFill>
                <a:latin typeface="Cambria"/>
                <a:cs typeface="Cambria"/>
              </a:rPr>
              <a:t>за</a:t>
            </a:r>
            <a:endParaRPr sz="20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57497" y="3013431"/>
            <a:ext cx="4246880" cy="298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305"/>
              </a:lnSpc>
            </a:pP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000" b="1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получил</a:t>
            </a:r>
            <a:r>
              <a:rPr sz="2000" b="1" spc="-9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5 баллов</a:t>
            </a:r>
            <a:r>
              <a:rPr sz="2000" b="1" spc="-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по</a:t>
            </a:r>
            <a:r>
              <a:rPr sz="2000" b="1" spc="-20" dirty="0">
                <a:solidFill>
                  <a:srgbClr val="001F5F"/>
                </a:solidFill>
                <a:latin typeface="Cambria"/>
                <a:cs typeface="Cambria"/>
              </a:rPr>
              <a:t> математике</a:t>
            </a:r>
            <a:endParaRPr sz="20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1583" y="3013431"/>
            <a:ext cx="3319145" cy="565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155"/>
              </a:lnSpc>
            </a:pP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экзамен</a:t>
            </a:r>
            <a:r>
              <a:rPr sz="20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по</a:t>
            </a:r>
            <a:r>
              <a:rPr sz="2000" b="1" spc="-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40" dirty="0">
                <a:solidFill>
                  <a:srgbClr val="001F5F"/>
                </a:solidFill>
                <a:latin typeface="Cambria"/>
                <a:cs typeface="Cambria"/>
              </a:rPr>
              <a:t>русскому</a:t>
            </a:r>
            <a:r>
              <a:rPr sz="2000" b="1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языку</a:t>
            </a:r>
            <a:endParaRPr sz="2000">
              <a:latin typeface="Cambria"/>
              <a:cs typeface="Cambria"/>
            </a:endParaRPr>
          </a:p>
          <a:p>
            <a:pPr>
              <a:lnSpc>
                <a:spcPts val="2250"/>
              </a:lnSpc>
            </a:pP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базового</a:t>
            </a:r>
            <a:r>
              <a:rPr sz="2000" b="1" spc="-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уровня;</a:t>
            </a:r>
            <a:endParaRPr sz="2000">
              <a:latin typeface="Cambria"/>
              <a:cs typeface="Cambria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234238" y="740537"/>
          <a:ext cx="8674100" cy="5302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73475"/>
                <a:gridCol w="5000625"/>
              </a:tblGrid>
              <a:tr h="2285365">
                <a:tc>
                  <a:txBody>
                    <a:bodyPr/>
                    <a:lstStyle/>
                    <a:p>
                      <a:pPr marL="91440" marR="55181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Медаль</a:t>
                      </a:r>
                      <a:r>
                        <a:rPr sz="2400" b="1" spc="-7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«За</a:t>
                      </a:r>
                      <a:r>
                        <a:rPr sz="2400" b="1" spc="-7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особые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успехи</a:t>
                      </a:r>
                      <a:r>
                        <a:rPr sz="2400" b="1" spc="-7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2400" b="1" spc="-10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учении»</a:t>
                      </a:r>
                      <a:endParaRPr sz="24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2400" b="1" spc="-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степени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54356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Итоговые</a:t>
                      </a:r>
                      <a:r>
                        <a:rPr sz="2400" b="1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оценки</a:t>
                      </a:r>
                      <a:r>
                        <a:rPr sz="2400" b="1" spc="-6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«Отлично»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Не</a:t>
                      </a:r>
                      <a:r>
                        <a:rPr sz="2400" b="1" spc="-7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менее</a:t>
                      </a:r>
                      <a:r>
                        <a:rPr sz="24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70</a:t>
                      </a:r>
                      <a:r>
                        <a:rPr sz="2400" b="1" spc="-6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баллов</a:t>
                      </a:r>
                      <a:r>
                        <a:rPr sz="2400" b="1" spc="-5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по </a:t>
                      </a:r>
                      <a:r>
                        <a:rPr sz="24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русскому</a:t>
                      </a:r>
                      <a:r>
                        <a:rPr sz="2400" b="1" spc="-1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языку</a:t>
                      </a:r>
                      <a:endParaRPr sz="2400">
                        <a:latin typeface="Arial"/>
                        <a:cs typeface="Arial"/>
                      </a:endParaRPr>
                    </a:p>
                    <a:p>
                      <a:pPr marL="92075" marR="215265">
                        <a:lnSpc>
                          <a:spcPct val="100000"/>
                        </a:lnSpc>
                      </a:pP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Не</a:t>
                      </a:r>
                      <a:r>
                        <a:rPr sz="2400" b="1" spc="-6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менее</a:t>
                      </a:r>
                      <a:r>
                        <a:rPr sz="2400" b="1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70</a:t>
                      </a:r>
                      <a:r>
                        <a:rPr sz="2400" b="1" spc="-5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баллов</a:t>
                      </a:r>
                      <a:r>
                        <a:rPr sz="24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по</a:t>
                      </a:r>
                      <a:r>
                        <a:rPr sz="2400" b="1" spc="-5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одному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из</a:t>
                      </a:r>
                      <a:r>
                        <a:rPr sz="2400" b="1" spc="-9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сдаваемых</a:t>
                      </a:r>
                      <a:r>
                        <a:rPr sz="2400" b="1" spc="-5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предметов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30168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91440" marR="552450">
                        <a:lnSpc>
                          <a:spcPct val="100000"/>
                        </a:lnSpc>
                      </a:pP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Медаль</a:t>
                      </a:r>
                      <a:r>
                        <a:rPr sz="2400" b="1" spc="-7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«За</a:t>
                      </a:r>
                      <a:r>
                        <a:rPr sz="2400" b="1" spc="-7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особые успехи</a:t>
                      </a:r>
                      <a:r>
                        <a:rPr sz="24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2400" b="1" spc="-9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учении»</a:t>
                      </a:r>
                      <a:endParaRPr sz="24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II</a:t>
                      </a:r>
                      <a:r>
                        <a:rPr sz="2400" b="1" spc="-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степени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7051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Итоговые</a:t>
                      </a:r>
                      <a:r>
                        <a:rPr sz="24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оценки</a:t>
                      </a:r>
                      <a:r>
                        <a:rPr sz="2400" b="1" spc="-8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«Отлично»</a:t>
                      </a:r>
                      <a:r>
                        <a:rPr sz="2400" b="1" spc="-6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и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не</a:t>
                      </a:r>
                      <a:r>
                        <a:rPr sz="2400" b="1" spc="-9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более</a:t>
                      </a:r>
                      <a:r>
                        <a:rPr sz="2400" b="1" spc="-9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двух</a:t>
                      </a:r>
                      <a:r>
                        <a:rPr sz="2400" b="1" spc="-7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оценок</a:t>
                      </a:r>
                      <a:endParaRPr sz="24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24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«хорошо»</a:t>
                      </a:r>
                      <a:endParaRPr sz="24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Не</a:t>
                      </a:r>
                      <a:r>
                        <a:rPr sz="2400" b="1" spc="-7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менее</a:t>
                      </a:r>
                      <a:r>
                        <a:rPr sz="24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60</a:t>
                      </a:r>
                      <a:r>
                        <a:rPr sz="2400" b="1" spc="-6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баллов</a:t>
                      </a:r>
                      <a:r>
                        <a:rPr sz="2400" b="1" spc="-5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по</a:t>
                      </a:r>
                      <a:endParaRPr sz="24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4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русскому</a:t>
                      </a:r>
                      <a:r>
                        <a:rPr sz="2400" b="1" spc="-1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языку</a:t>
                      </a:r>
                      <a:endParaRPr sz="2400">
                        <a:latin typeface="Arial"/>
                        <a:cs typeface="Arial"/>
                      </a:endParaRPr>
                    </a:p>
                    <a:p>
                      <a:pPr marL="92075" marR="215265">
                        <a:lnSpc>
                          <a:spcPct val="100000"/>
                        </a:lnSpc>
                      </a:pP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Не</a:t>
                      </a:r>
                      <a:r>
                        <a:rPr sz="2400" b="1" spc="-6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менее</a:t>
                      </a:r>
                      <a:r>
                        <a:rPr sz="2400" b="1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60</a:t>
                      </a:r>
                      <a:r>
                        <a:rPr sz="2400" b="1" spc="-5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баллов</a:t>
                      </a:r>
                      <a:r>
                        <a:rPr sz="24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по</a:t>
                      </a:r>
                      <a:r>
                        <a:rPr sz="2400" b="1" spc="-5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одному </a:t>
                      </a:r>
                      <a:r>
                        <a:rPr sz="24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из</a:t>
                      </a:r>
                      <a:r>
                        <a:rPr sz="2400" b="1" spc="-7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сдаваемых</a:t>
                      </a:r>
                      <a:r>
                        <a:rPr sz="24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предметов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003" y="2272283"/>
            <a:ext cx="3858767" cy="1176527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2430" y="641096"/>
            <a:ext cx="8341995" cy="2565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</a:t>
            </a:r>
            <a:r>
              <a:rPr sz="2400" b="1" spc="-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2026</a:t>
            </a:r>
            <a:r>
              <a:rPr sz="2400" b="1" spc="1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85" dirty="0">
                <a:solidFill>
                  <a:srgbClr val="C00000"/>
                </a:solidFill>
                <a:latin typeface="Cambria"/>
                <a:cs typeface="Cambria"/>
              </a:rPr>
              <a:t>году</a:t>
            </a:r>
            <a:r>
              <a:rPr sz="2400" b="1" spc="-4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утверждены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5</a:t>
            </a:r>
            <a:r>
              <a:rPr sz="2400" b="1" spc="-4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C00000"/>
                </a:solidFill>
                <a:latin typeface="Cambria"/>
                <a:cs typeface="Cambria"/>
              </a:rPr>
              <a:t>достижений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,</a:t>
            </a:r>
            <a:r>
              <a:rPr sz="2400" b="1" spc="-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за</a:t>
            </a:r>
            <a:r>
              <a:rPr sz="2400" b="1" spc="-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которые</a:t>
            </a:r>
            <a:r>
              <a:rPr sz="2400" b="1" spc="-7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ВУЗы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могут</a:t>
            </a:r>
            <a:r>
              <a:rPr sz="2400" b="1" spc="-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давать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поступающим</a:t>
            </a:r>
            <a:r>
              <a:rPr sz="2400" b="1" spc="-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дополнительные</a:t>
            </a:r>
            <a:r>
              <a:rPr sz="2400" b="1" spc="-8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баллы:</a:t>
            </a:r>
            <a:endParaRPr sz="2400">
              <a:latin typeface="Cambria"/>
              <a:cs typeface="Cambria"/>
            </a:endParaRPr>
          </a:p>
          <a:p>
            <a:pPr marL="248285" indent="-168275">
              <a:lnSpc>
                <a:spcPct val="100000"/>
              </a:lnSpc>
              <a:buFont typeface="Cambria"/>
              <a:buChar char="-"/>
              <a:tabLst>
                <a:tab pos="248285" algn="l"/>
              </a:tabLst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идеальное</a:t>
            </a:r>
            <a:r>
              <a:rPr sz="2400" b="1" spc="-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сочинение;</a:t>
            </a:r>
            <a:endParaRPr sz="2400">
              <a:latin typeface="Cambria"/>
              <a:cs typeface="Cambria"/>
            </a:endParaRPr>
          </a:p>
          <a:p>
            <a:pPr marL="246379" indent="-166370">
              <a:lnSpc>
                <a:spcPct val="100000"/>
              </a:lnSpc>
              <a:buChar char="-"/>
              <a:tabLst>
                <a:tab pos="246379" algn="l"/>
              </a:tabLst>
            </a:pP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аттестат</a:t>
            </a:r>
            <a:r>
              <a:rPr sz="2400" b="1" spc="-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с</a:t>
            </a:r>
            <a:r>
              <a:rPr sz="2400" b="1" spc="-7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отличием</a:t>
            </a:r>
            <a:endParaRPr sz="2400">
              <a:latin typeface="Cambria"/>
              <a:cs typeface="Cambria"/>
            </a:endParaRPr>
          </a:p>
          <a:p>
            <a:pPr marL="248285" indent="-168275">
              <a:lnSpc>
                <a:spcPts val="2840"/>
              </a:lnSpc>
              <a:buFont typeface="Cambria"/>
              <a:buChar char="-"/>
              <a:tabLst>
                <a:tab pos="248285" algn="l"/>
              </a:tabLst>
            </a:pP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золотая</a:t>
            </a:r>
            <a:r>
              <a:rPr sz="2400" b="1" spc="-1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медаль;</a:t>
            </a:r>
            <a:endParaRPr sz="2400">
              <a:latin typeface="Cambria"/>
              <a:cs typeface="Cambria"/>
            </a:endParaRPr>
          </a:p>
          <a:p>
            <a:pPr marL="248285" indent="-168275">
              <a:lnSpc>
                <a:spcPts val="2795"/>
              </a:lnSpc>
              <a:buFont typeface="Cambria"/>
              <a:buChar char="-"/>
              <a:tabLst>
                <a:tab pos="248285" algn="l"/>
              </a:tabLst>
            </a:pP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портфолио</a:t>
            </a:r>
            <a:r>
              <a:rPr sz="2400" b="1" spc="-8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с</a:t>
            </a:r>
            <a:r>
              <a:rPr sz="2400" b="1" spc="-7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перечнем</a:t>
            </a:r>
            <a:r>
              <a:rPr sz="2400" b="1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личных</a:t>
            </a:r>
            <a:r>
              <a:rPr sz="2400" b="1" spc="-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достижений;</a:t>
            </a:r>
            <a:endParaRPr sz="2400">
              <a:latin typeface="Cambria"/>
              <a:cs typeface="Cambria"/>
            </a:endParaRPr>
          </a:p>
          <a:p>
            <a:pPr marL="248285" indent="-168275">
              <a:lnSpc>
                <a:spcPts val="2840"/>
              </a:lnSpc>
              <a:buFont typeface="Cambria"/>
              <a:buChar char="-"/>
              <a:tabLst>
                <a:tab pos="248285" algn="l"/>
              </a:tabLst>
            </a:pP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волонтерство....</a:t>
            </a:r>
            <a:endParaRPr sz="2400">
              <a:latin typeface="Cambria"/>
              <a:cs typeface="Cambr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3962400"/>
            <a:ext cx="3127247" cy="2086356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3352800" y="2971800"/>
            <a:ext cx="5567045" cy="3858895"/>
            <a:chOff x="3352800" y="2971800"/>
            <a:chExt cx="5567045" cy="385889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8523" y="4495810"/>
              <a:ext cx="2381103" cy="233472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352800" y="2971800"/>
              <a:ext cx="3352800" cy="251155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342"/>
            <a:ext cx="8939783" cy="6649209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641" y="1325066"/>
            <a:ext cx="7275830" cy="161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8755">
              <a:lnSpc>
                <a:spcPct val="100000"/>
              </a:lnSpc>
              <a:spcBef>
                <a:spcPts val="100"/>
              </a:spcBef>
            </a:pPr>
            <a:r>
              <a:rPr sz="2400" b="1" u="heavy" spc="-30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fipi.ru</a:t>
            </a:r>
            <a:r>
              <a:rPr sz="2400" b="1" spc="1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-</a:t>
            </a:r>
            <a:r>
              <a:rPr sz="2400" b="1" spc="-5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404040"/>
                </a:solidFill>
                <a:latin typeface="Cambria"/>
                <a:cs typeface="Cambria"/>
              </a:rPr>
              <a:t>Федеральный</a:t>
            </a:r>
            <a:r>
              <a:rPr sz="2400" b="1" spc="20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институт</a:t>
            </a:r>
            <a:r>
              <a:rPr sz="2400" b="1" spc="285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404040"/>
                </a:solidFill>
                <a:latin typeface="Cambria"/>
                <a:cs typeface="Cambria"/>
              </a:rPr>
              <a:t>педагогических</a:t>
            </a:r>
            <a:endParaRPr sz="2400">
              <a:latin typeface="Cambria"/>
              <a:cs typeface="Cambria"/>
            </a:endParaRPr>
          </a:p>
          <a:p>
            <a:pPr marL="198755">
              <a:lnSpc>
                <a:spcPct val="100000"/>
              </a:lnSpc>
              <a:spcBef>
                <a:spcPts val="5"/>
              </a:spcBef>
            </a:pPr>
            <a:r>
              <a:rPr sz="2400" b="1" spc="-10" dirty="0">
                <a:solidFill>
                  <a:srgbClr val="404040"/>
                </a:solidFill>
                <a:latin typeface="Cambria"/>
                <a:cs typeface="Cambria"/>
              </a:rPr>
              <a:t>измерений</a:t>
            </a:r>
            <a:endParaRPr sz="2400">
              <a:latin typeface="Cambria"/>
              <a:cs typeface="Cambria"/>
            </a:endParaRPr>
          </a:p>
          <a:p>
            <a:pPr marL="12700" marR="636905">
              <a:lnSpc>
                <a:spcPct val="100000"/>
              </a:lnSpc>
              <a:spcBef>
                <a:spcPts val="994"/>
              </a:spcBef>
              <a:tabLst>
                <a:tab pos="1595755" algn="l"/>
              </a:tabLst>
            </a:pPr>
            <a:r>
              <a:rPr sz="2400" b="1" u="heavy" spc="-10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ege.edu.ru</a:t>
            </a:r>
            <a:r>
              <a:rPr sz="2400" b="1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2400" b="1" spc="-10" dirty="0">
                <a:solidFill>
                  <a:srgbClr val="404040"/>
                </a:solidFill>
                <a:latin typeface="Cambria"/>
                <a:cs typeface="Cambria"/>
              </a:rPr>
              <a:t>-</a:t>
            </a:r>
            <a:r>
              <a:rPr sz="2400" b="1" spc="-130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-30" dirty="0">
                <a:solidFill>
                  <a:srgbClr val="404040"/>
                </a:solidFill>
                <a:latin typeface="Cambria"/>
                <a:cs typeface="Cambria"/>
              </a:rPr>
              <a:t>Официальный</a:t>
            </a:r>
            <a:r>
              <a:rPr sz="2400" b="1" spc="-10" dirty="0">
                <a:solidFill>
                  <a:srgbClr val="404040"/>
                </a:solidFill>
                <a:latin typeface="Cambria"/>
                <a:cs typeface="Cambria"/>
              </a:rPr>
              <a:t> информационный </a:t>
            </a:r>
            <a:r>
              <a:rPr sz="2400" b="1" spc="-25" dirty="0">
                <a:solidFill>
                  <a:srgbClr val="404040"/>
                </a:solidFill>
                <a:latin typeface="Cambria"/>
                <a:cs typeface="Cambria"/>
              </a:rPr>
              <a:t>ЕГЭ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447026" y="2184019"/>
            <a:ext cx="10591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404040"/>
                </a:solidFill>
                <a:latin typeface="Cambria"/>
                <a:cs typeface="Cambria"/>
              </a:rPr>
              <a:t>портал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9641" y="3041980"/>
            <a:ext cx="8469630" cy="3288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808980" algn="l"/>
                <a:tab pos="8244840" algn="l"/>
              </a:tabLst>
            </a:pPr>
            <a:r>
              <a:rPr sz="2400" b="1" u="heavy" spc="-45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o</a:t>
            </a:r>
            <a:r>
              <a:rPr sz="2400" b="1" u="heavy" spc="-60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br</a:t>
            </a:r>
            <a:r>
              <a:rPr sz="2400" b="1" u="heavy" spc="-50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n</a:t>
            </a:r>
            <a:r>
              <a:rPr sz="2400" b="1" u="heavy" spc="-55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a</a:t>
            </a:r>
            <a:r>
              <a:rPr sz="2400" b="1" u="heavy" spc="-70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d</a:t>
            </a:r>
            <a:r>
              <a:rPr sz="2400" b="1" u="heavy" spc="-50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zo</a:t>
            </a:r>
            <a:r>
              <a:rPr sz="2400" b="1" u="heavy" spc="-545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r</a:t>
            </a:r>
            <a:r>
              <a:rPr sz="2400" b="1" u="heavy" spc="-70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.</a:t>
            </a:r>
            <a:r>
              <a:rPr sz="2400" b="1" u="heavy" spc="-55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g</a:t>
            </a:r>
            <a:r>
              <a:rPr sz="2400" b="1" u="heavy" spc="-145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o</a:t>
            </a:r>
            <a:r>
              <a:rPr sz="2400" b="1" u="heavy" spc="-495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v</a:t>
            </a:r>
            <a:r>
              <a:rPr sz="2400" b="1" u="heavy" spc="-70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.</a:t>
            </a:r>
            <a:r>
              <a:rPr sz="2400" b="1" u="heavy" spc="-45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r</a:t>
            </a:r>
            <a:r>
              <a:rPr sz="2400" b="1" u="heavy" spc="-10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u</a:t>
            </a:r>
            <a:r>
              <a:rPr sz="2400" b="1" spc="3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-</a:t>
            </a:r>
            <a:r>
              <a:rPr sz="2400" b="1" spc="-75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404040"/>
                </a:solidFill>
                <a:latin typeface="Cambria"/>
                <a:cs typeface="Cambria"/>
              </a:rPr>
              <a:t>Федеральная</a:t>
            </a:r>
            <a:r>
              <a:rPr sz="2400" b="1" spc="45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404040"/>
                </a:solidFill>
                <a:latin typeface="Cambria"/>
                <a:cs typeface="Cambria"/>
              </a:rPr>
              <a:t>служба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	по</a:t>
            </a:r>
            <a:r>
              <a:rPr sz="2400" b="1" spc="65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404040"/>
                </a:solidFill>
                <a:latin typeface="Cambria"/>
                <a:cs typeface="Cambria"/>
              </a:rPr>
              <a:t>надзору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	</a:t>
            </a:r>
            <a:r>
              <a:rPr sz="2400" b="1" spc="-50" dirty="0">
                <a:solidFill>
                  <a:srgbClr val="404040"/>
                </a:solidFill>
                <a:latin typeface="Cambria"/>
                <a:cs typeface="Cambria"/>
              </a:rPr>
              <a:t>в</a:t>
            </a:r>
            <a:endParaRPr sz="2400" dirty="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1027430" algn="l"/>
              </a:tabLst>
            </a:pPr>
            <a:r>
              <a:rPr sz="2400" b="1" spc="-10" dirty="0">
                <a:solidFill>
                  <a:srgbClr val="404040"/>
                </a:solidFill>
                <a:latin typeface="Cambria"/>
                <a:cs typeface="Cambria"/>
              </a:rPr>
              <a:t>сфере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	</a:t>
            </a:r>
            <a:r>
              <a:rPr sz="2400" b="1" spc="-30" dirty="0">
                <a:solidFill>
                  <a:srgbClr val="404040"/>
                </a:solidFill>
                <a:latin typeface="Cambria"/>
                <a:cs typeface="Cambria"/>
              </a:rPr>
              <a:t>образования 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и</a:t>
            </a:r>
            <a:r>
              <a:rPr sz="2400" b="1" spc="-170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404040"/>
                </a:solidFill>
                <a:latin typeface="Cambria"/>
                <a:cs typeface="Cambria"/>
              </a:rPr>
              <a:t>науки</a:t>
            </a:r>
            <a:endParaRPr sz="2400" dirty="0">
              <a:latin typeface="Cambria"/>
              <a:cs typeface="Cambria"/>
            </a:endParaRPr>
          </a:p>
          <a:p>
            <a:pPr marL="12700" marR="5080">
              <a:lnSpc>
                <a:spcPct val="100000"/>
              </a:lnSpc>
              <a:spcBef>
                <a:spcPts val="1090"/>
              </a:spcBef>
            </a:pPr>
            <a:r>
              <a:rPr sz="2400" b="1" u="sng" spc="-70" dirty="0">
                <a:solidFill>
                  <a:srgbClr val="0461C1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  <a:hlinkClick r:id="rId2"/>
              </a:rPr>
              <a:t>www.rustest.ru</a:t>
            </a:r>
            <a:r>
              <a:rPr sz="2400" b="1" u="sng" spc="-50" dirty="0">
                <a:solidFill>
                  <a:srgbClr val="0461C1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-</a:t>
            </a:r>
            <a:r>
              <a:rPr sz="2400" b="1" spc="25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-45" dirty="0">
                <a:solidFill>
                  <a:srgbClr val="404040"/>
                </a:solidFill>
                <a:latin typeface="Cambria"/>
                <a:cs typeface="Cambria"/>
              </a:rPr>
              <a:t>Официальный</a:t>
            </a:r>
            <a:r>
              <a:rPr sz="2400" b="1" spc="-30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сайт</a:t>
            </a:r>
            <a:r>
              <a:rPr sz="2400" b="1" spc="90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404040"/>
                </a:solidFill>
                <a:latin typeface="Cambria"/>
                <a:cs typeface="Cambria"/>
              </a:rPr>
              <a:t>Федерального</a:t>
            </a:r>
            <a:r>
              <a:rPr sz="2400" b="1" spc="-15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404040"/>
                </a:solidFill>
                <a:latin typeface="Cambria"/>
                <a:cs typeface="Cambria"/>
              </a:rPr>
              <a:t>центра Тестирования</a:t>
            </a:r>
            <a:endParaRPr sz="2400" dirty="0">
              <a:latin typeface="Cambria"/>
              <a:cs typeface="Cambria"/>
            </a:endParaRPr>
          </a:p>
          <a:p>
            <a:pPr marL="12700" marR="1484630">
              <a:lnSpc>
                <a:spcPct val="100000"/>
              </a:lnSpc>
              <a:spcBef>
                <a:spcPts val="710"/>
              </a:spcBef>
            </a:pPr>
            <a:r>
              <a:rPr sz="2400" b="1" u="heavy" spc="-85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mon.gov.ru</a:t>
            </a:r>
            <a:r>
              <a:rPr sz="2400" b="1" spc="-6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-</a:t>
            </a:r>
            <a:r>
              <a:rPr sz="2400" b="1" spc="-25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Министерство</a:t>
            </a:r>
            <a:r>
              <a:rPr sz="2400" b="1" spc="-5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-35" dirty="0">
                <a:solidFill>
                  <a:srgbClr val="404040"/>
                </a:solidFill>
                <a:latin typeface="Cambria"/>
                <a:cs typeface="Cambria"/>
              </a:rPr>
              <a:t>образования</a:t>
            </a:r>
            <a:r>
              <a:rPr sz="2400" b="1" spc="-55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и</a:t>
            </a:r>
            <a:r>
              <a:rPr sz="2400" b="1" spc="-25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404040"/>
                </a:solidFill>
                <a:latin typeface="Cambria"/>
                <a:cs typeface="Cambria"/>
              </a:rPr>
              <a:t>науки </a:t>
            </a:r>
            <a:r>
              <a:rPr sz="2400" b="1" spc="-30" dirty="0" err="1">
                <a:solidFill>
                  <a:srgbClr val="404040"/>
                </a:solidFill>
                <a:latin typeface="Cambria"/>
                <a:cs typeface="Cambria"/>
              </a:rPr>
              <a:t>Российской</a:t>
            </a:r>
            <a:r>
              <a:rPr sz="2400" b="1" spc="-65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-10" dirty="0" err="1" smtClean="0">
                <a:solidFill>
                  <a:srgbClr val="404040"/>
                </a:solidFill>
                <a:latin typeface="Cambria"/>
                <a:cs typeface="Cambria"/>
              </a:rPr>
              <a:t>Федерации</a:t>
            </a:r>
            <a:endParaRPr lang="ru-RU" sz="2400" b="1" spc="-10" dirty="0" smtClean="0">
              <a:solidFill>
                <a:srgbClr val="404040"/>
              </a:solidFill>
              <a:latin typeface="Cambria"/>
              <a:cs typeface="Cambria"/>
            </a:endParaRPr>
          </a:p>
          <a:p>
            <a:pPr marL="12700" marR="1484630">
              <a:lnSpc>
                <a:spcPct val="100000"/>
              </a:lnSpc>
              <a:spcBef>
                <a:spcPts val="710"/>
              </a:spcBef>
            </a:pPr>
            <a:r>
              <a:rPr lang="ru-RU" sz="2400" u="sng" dirty="0" smtClean="0">
                <a:hlinkClick r:id="rId3"/>
              </a:rPr>
              <a:t>https</a:t>
            </a:r>
            <a:r>
              <a:rPr lang="ru-RU" sz="2400" u="sng" dirty="0">
                <a:hlinkClick r:id="rId3"/>
              </a:rPr>
              <a:t>://</a:t>
            </a:r>
            <a:r>
              <a:rPr lang="ru-RU" sz="2400" u="sng" dirty="0" smtClean="0">
                <a:hlinkClick r:id="rId3"/>
              </a:rPr>
              <a:t>vk.com/egenarium</a:t>
            </a:r>
            <a:r>
              <a:rPr lang="ru-RU" sz="2400" dirty="0" smtClean="0"/>
              <a:t> - официальный ресурс по ГИА </a:t>
            </a:r>
            <a:endParaRPr sz="2400" dirty="0">
              <a:latin typeface="Cambria"/>
              <a:cs typeface="Cambri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830195" y="472185"/>
            <a:ext cx="28746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11935" algn="l"/>
              </a:tabLst>
            </a:pPr>
            <a:r>
              <a:rPr sz="2400" u="heavy" spc="-35" dirty="0">
                <a:uFill>
                  <a:solidFill>
                    <a:srgbClr val="FF0000"/>
                  </a:solidFill>
                </a:uFill>
              </a:rPr>
              <a:t>САЙТЫ</a:t>
            </a:r>
            <a:r>
              <a:rPr sz="2400" u="heavy" spc="35"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sz="2400" u="heavy" spc="-50" dirty="0">
                <a:uFill>
                  <a:solidFill>
                    <a:srgbClr val="FF0000"/>
                  </a:solidFill>
                </a:uFill>
              </a:rPr>
              <a:t>В</a:t>
            </a:r>
            <a:r>
              <a:rPr sz="2400" u="heavy" dirty="0">
                <a:uFill>
                  <a:solidFill>
                    <a:srgbClr val="FF0000"/>
                  </a:solidFill>
                </a:uFill>
              </a:rPr>
              <a:t>	</a:t>
            </a:r>
            <a:r>
              <a:rPr sz="2400" u="heavy" spc="-75" dirty="0">
                <a:uFill>
                  <a:solidFill>
                    <a:srgbClr val="FF0000"/>
                  </a:solidFill>
                </a:uFill>
              </a:rPr>
              <a:t>ПОМОЩЬ</a:t>
            </a:r>
            <a:endParaRPr sz="2400"/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4800" y="143255"/>
            <a:ext cx="1999488" cy="109118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237" y="109473"/>
            <a:ext cx="260223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u="heavy" spc="-20" dirty="0">
                <a:uFill>
                  <a:solidFill>
                    <a:srgbClr val="C00000"/>
                  </a:solidFill>
                </a:uFill>
              </a:rPr>
              <a:t>Особенности</a:t>
            </a:r>
            <a:r>
              <a:rPr sz="2500" u="heavy" spc="-65" dirty="0">
                <a:uFill>
                  <a:solidFill>
                    <a:srgbClr val="C00000"/>
                  </a:solidFill>
                </a:uFill>
              </a:rPr>
              <a:t> </a:t>
            </a:r>
            <a:r>
              <a:rPr sz="2500" u="heavy" spc="-25" dirty="0">
                <a:uFill>
                  <a:solidFill>
                    <a:srgbClr val="C00000"/>
                  </a:solidFill>
                </a:uFill>
              </a:rPr>
              <a:t>ЕГЭ</a:t>
            </a:r>
            <a:endParaRPr sz="2500"/>
          </a:p>
        </p:txBody>
      </p:sp>
      <p:sp>
        <p:nvSpPr>
          <p:cNvPr id="3" name="object 3"/>
          <p:cNvSpPr txBox="1"/>
          <p:nvPr/>
        </p:nvSpPr>
        <p:spPr>
          <a:xfrm>
            <a:off x="354584" y="726185"/>
            <a:ext cx="7823834" cy="2377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6465" indent="-9137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926465" algn="l"/>
              </a:tabLst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единые</a:t>
            </a:r>
            <a:r>
              <a:rPr sz="2400" b="1" spc="-114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правила</a:t>
            </a:r>
            <a:r>
              <a:rPr sz="2400" b="1" spc="-10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проведения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965"/>
              </a:spcBef>
              <a:buClr>
                <a:srgbClr val="001F5F"/>
              </a:buClr>
              <a:buFont typeface="Arial MT"/>
              <a:buChar char="•"/>
            </a:pPr>
            <a:endParaRPr sz="2400">
              <a:latin typeface="Cambria"/>
              <a:cs typeface="Cambria"/>
            </a:endParaRPr>
          </a:p>
          <a:p>
            <a:pPr marL="926465" indent="-913765">
              <a:lnSpc>
                <a:spcPct val="100000"/>
              </a:lnSpc>
              <a:buFont typeface="Arial MT"/>
              <a:buChar char="•"/>
              <a:tabLst>
                <a:tab pos="926465" algn="l"/>
              </a:tabLst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единое</a:t>
            </a:r>
            <a:r>
              <a:rPr sz="2400" b="1" spc="-4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расписание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000"/>
              </a:spcBef>
              <a:buClr>
                <a:srgbClr val="001F5F"/>
              </a:buClr>
              <a:buFont typeface="Arial MT"/>
              <a:buChar char="•"/>
            </a:pPr>
            <a:endParaRPr sz="2400">
              <a:latin typeface="Cambria"/>
              <a:cs typeface="Cambria"/>
            </a:endParaRPr>
          </a:p>
          <a:p>
            <a:pPr marL="241300" marR="5080" indent="-228600">
              <a:lnSpc>
                <a:spcPts val="2600"/>
              </a:lnSpc>
              <a:buChar char="•"/>
              <a:tabLst>
                <a:tab pos="241300" algn="l"/>
                <a:tab pos="926465" algn="l"/>
              </a:tabLst>
            </a:pPr>
            <a:r>
              <a:rPr sz="2400" dirty="0">
                <a:solidFill>
                  <a:srgbClr val="001F5F"/>
                </a:solidFill>
                <a:latin typeface="Arial MT"/>
                <a:cs typeface="Arial MT"/>
              </a:rPr>
              <a:t>	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использование</a:t>
            </a:r>
            <a:r>
              <a:rPr sz="2400" b="1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заданий</a:t>
            </a:r>
            <a:r>
              <a:rPr sz="2400" b="1" spc="-8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стандартизированной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формы</a:t>
            </a:r>
            <a:r>
              <a:rPr sz="2400" b="1" spc="-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(КИМ)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4584" y="3637533"/>
            <a:ext cx="1060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rgbClr val="001F5F"/>
                </a:solidFill>
                <a:latin typeface="Arial MT"/>
                <a:cs typeface="Arial MT"/>
              </a:rPr>
              <a:t>•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3183" y="3561333"/>
            <a:ext cx="6875780" cy="682625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12700" marR="5080" indent="685800">
              <a:lnSpc>
                <a:spcPct val="79600"/>
              </a:lnSpc>
              <a:spcBef>
                <a:spcPts val="685"/>
              </a:spcBef>
            </a:pP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использование</a:t>
            </a:r>
            <a:r>
              <a:rPr sz="2400" b="1" spc="-9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специальных</a:t>
            </a:r>
            <a:r>
              <a:rPr sz="2400" b="1" spc="-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бланков</a:t>
            </a:r>
            <a:r>
              <a:rPr sz="2400" b="1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для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оформления</a:t>
            </a:r>
            <a:r>
              <a:rPr sz="2400" b="1" spc="-9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ответов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на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задания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4584" y="4777867"/>
            <a:ext cx="1060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rgbClr val="001F5F"/>
                </a:solidFill>
                <a:latin typeface="Arial MT"/>
                <a:cs typeface="Arial MT"/>
              </a:rPr>
              <a:t>•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3183" y="4701667"/>
            <a:ext cx="7230109" cy="68389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 marR="5080" indent="685800">
              <a:lnSpc>
                <a:spcPct val="80000"/>
              </a:lnSpc>
              <a:spcBef>
                <a:spcPts val="675"/>
              </a:spcBef>
            </a:pP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проведение</a:t>
            </a:r>
            <a:r>
              <a:rPr sz="2400" b="1" spc="-8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письменно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на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0" dirty="0">
                <a:solidFill>
                  <a:srgbClr val="001F5F"/>
                </a:solidFill>
                <a:latin typeface="Cambria"/>
                <a:cs typeface="Cambria"/>
              </a:rPr>
              <a:t>русском</a:t>
            </a:r>
            <a:r>
              <a:rPr sz="2400" b="1" spc="-7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языке</a:t>
            </a:r>
            <a:r>
              <a:rPr sz="2400" b="1" spc="-8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(за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исключением</a:t>
            </a:r>
            <a:r>
              <a:rPr sz="2400" b="1" spc="-9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ЕГЭ</a:t>
            </a:r>
            <a:r>
              <a:rPr sz="2400" b="1" spc="-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по</a:t>
            </a:r>
            <a:r>
              <a:rPr sz="2400" b="1" spc="-9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иностранным</a:t>
            </a:r>
            <a:r>
              <a:rPr sz="2400" b="1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языкам)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237" y="373202"/>
            <a:ext cx="26631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/>
              <a:t>Участники</a:t>
            </a:r>
            <a:r>
              <a:rPr sz="2800" spc="-125" dirty="0"/>
              <a:t> </a:t>
            </a:r>
            <a:r>
              <a:rPr sz="2800" spc="-20" dirty="0"/>
              <a:t>ЕГЭ-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92937" y="976960"/>
            <a:ext cx="7285355" cy="238061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 indent="13335">
              <a:lnSpc>
                <a:spcPct val="90400"/>
              </a:lnSpc>
              <a:spcBef>
                <a:spcPts val="420"/>
              </a:spcBef>
            </a:pPr>
            <a:r>
              <a:rPr sz="2800" b="1" spc="-20" dirty="0">
                <a:solidFill>
                  <a:srgbClr val="001F5F"/>
                </a:solidFill>
                <a:latin typeface="Cambria"/>
                <a:cs typeface="Cambria"/>
              </a:rPr>
              <a:t>обучающиеся,</a:t>
            </a:r>
            <a:r>
              <a:rPr sz="2800" b="1" spc="-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20" dirty="0">
                <a:solidFill>
                  <a:srgbClr val="001F5F"/>
                </a:solidFill>
                <a:latin typeface="Cambria"/>
                <a:cs typeface="Cambria"/>
              </a:rPr>
              <a:t>освоившие</a:t>
            </a:r>
            <a:r>
              <a:rPr sz="2800" b="1" spc="-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mbria"/>
                <a:cs typeface="Cambria"/>
              </a:rPr>
              <a:t>основные </a:t>
            </a:r>
            <a:r>
              <a:rPr sz="2800" b="1" spc="-20" dirty="0">
                <a:solidFill>
                  <a:srgbClr val="001F5F"/>
                </a:solidFill>
                <a:latin typeface="Cambria"/>
                <a:cs typeface="Cambria"/>
              </a:rPr>
              <a:t>общеобразовательные</a:t>
            </a:r>
            <a:r>
              <a:rPr sz="2800" b="1" spc="-4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mbria"/>
                <a:cs typeface="Cambria"/>
              </a:rPr>
              <a:t>программы среднего</a:t>
            </a:r>
            <a:r>
              <a:rPr sz="2800" b="1" spc="-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20" dirty="0">
                <a:solidFill>
                  <a:srgbClr val="001F5F"/>
                </a:solidFill>
                <a:latin typeface="Cambria"/>
                <a:cs typeface="Cambria"/>
              </a:rPr>
              <a:t>(полного)</a:t>
            </a:r>
            <a:r>
              <a:rPr sz="2800" b="1" spc="-8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20" dirty="0">
                <a:solidFill>
                  <a:srgbClr val="001F5F"/>
                </a:solidFill>
                <a:latin typeface="Cambria"/>
                <a:cs typeface="Cambria"/>
              </a:rPr>
              <a:t>общего</a:t>
            </a:r>
            <a:r>
              <a:rPr sz="2800" b="1" spc="-1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mbria"/>
                <a:cs typeface="Cambria"/>
              </a:rPr>
              <a:t>образования</a:t>
            </a:r>
            <a:r>
              <a:rPr sz="2800" b="1" spc="-14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50" dirty="0">
                <a:solidFill>
                  <a:srgbClr val="001F5F"/>
                </a:solidFill>
                <a:latin typeface="Cambria"/>
                <a:cs typeface="Cambria"/>
              </a:rPr>
              <a:t>и </a:t>
            </a:r>
            <a:r>
              <a:rPr sz="2800" b="1" u="heavy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mbria"/>
                <a:cs typeface="Cambria"/>
              </a:rPr>
              <a:t>допущенные</a:t>
            </a:r>
            <a:r>
              <a:rPr sz="2800" b="1" spc="-9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mbria"/>
                <a:cs typeface="Cambria"/>
              </a:rPr>
              <a:t>в</a:t>
            </a:r>
            <a:r>
              <a:rPr sz="2800" b="1" spc="-1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20" dirty="0">
                <a:solidFill>
                  <a:srgbClr val="001F5F"/>
                </a:solidFill>
                <a:latin typeface="Cambria"/>
                <a:cs typeface="Cambria"/>
              </a:rPr>
              <a:t>установленном</a:t>
            </a:r>
            <a:r>
              <a:rPr sz="2800" b="1" spc="-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25" dirty="0">
                <a:solidFill>
                  <a:srgbClr val="001F5F"/>
                </a:solidFill>
                <a:latin typeface="Cambria"/>
                <a:cs typeface="Cambria"/>
              </a:rPr>
              <a:t>порядке</a:t>
            </a:r>
            <a:r>
              <a:rPr sz="2800" b="1" spc="-9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50" dirty="0">
                <a:solidFill>
                  <a:srgbClr val="001F5F"/>
                </a:solidFill>
                <a:latin typeface="Cambria"/>
                <a:cs typeface="Cambria"/>
              </a:rPr>
              <a:t>к </a:t>
            </a:r>
            <a:r>
              <a:rPr sz="2800" b="1" spc="-45" dirty="0">
                <a:solidFill>
                  <a:srgbClr val="001F5F"/>
                </a:solidFill>
                <a:latin typeface="Cambria"/>
                <a:cs typeface="Cambria"/>
              </a:rPr>
              <a:t>государственной</a:t>
            </a:r>
            <a:r>
              <a:rPr sz="2800" b="1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25" dirty="0">
                <a:solidFill>
                  <a:srgbClr val="001F5F"/>
                </a:solidFill>
                <a:latin typeface="Cambria"/>
                <a:cs typeface="Cambria"/>
              </a:rPr>
              <a:t>(итоговой)</a:t>
            </a:r>
            <a:r>
              <a:rPr sz="2800" b="1" spc="-10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mbria"/>
                <a:cs typeface="Cambria"/>
              </a:rPr>
              <a:t>аттестации </a:t>
            </a:r>
            <a:r>
              <a:rPr sz="2800" b="1" spc="-20" dirty="0">
                <a:solidFill>
                  <a:srgbClr val="001F5F"/>
                </a:solidFill>
                <a:latin typeface="Cambria"/>
                <a:cs typeface="Cambria"/>
              </a:rPr>
              <a:t>(выпускники</a:t>
            </a:r>
            <a:r>
              <a:rPr sz="2800" b="1" spc="-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25" dirty="0">
                <a:solidFill>
                  <a:srgbClr val="001F5F"/>
                </a:solidFill>
                <a:latin typeface="Cambria"/>
                <a:cs typeface="Cambria"/>
              </a:rPr>
              <a:t>текущего</a:t>
            </a:r>
            <a:r>
              <a:rPr sz="2800" b="1" spc="-10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mbria"/>
                <a:cs typeface="Cambria"/>
              </a:rPr>
              <a:t>года).</a:t>
            </a:r>
            <a:endParaRPr sz="280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82511" y="3355846"/>
            <a:ext cx="2761488" cy="3416806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50265" y="3560825"/>
            <a:ext cx="5472430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50000"/>
              </a:lnSpc>
              <a:spcBef>
                <a:spcPts val="100"/>
              </a:spcBef>
            </a:pPr>
            <a:r>
              <a:rPr sz="1800" b="1" dirty="0">
                <a:solidFill>
                  <a:srgbClr val="242473"/>
                </a:solidFill>
                <a:latin typeface="Cambria"/>
                <a:cs typeface="Cambria"/>
              </a:rPr>
              <a:t>К</a:t>
            </a:r>
            <a:r>
              <a:rPr sz="1800" b="1" spc="-5" dirty="0">
                <a:solidFill>
                  <a:srgbClr val="242473"/>
                </a:solidFill>
                <a:latin typeface="Cambria"/>
                <a:cs typeface="Cambria"/>
              </a:rPr>
              <a:t> </a:t>
            </a:r>
            <a:r>
              <a:rPr sz="1800" b="1" spc="-35" dirty="0">
                <a:solidFill>
                  <a:srgbClr val="242473"/>
                </a:solidFill>
                <a:latin typeface="Cambria"/>
                <a:cs typeface="Cambria"/>
              </a:rPr>
              <a:t>прохождению </a:t>
            </a:r>
            <a:r>
              <a:rPr sz="1800" b="1" dirty="0">
                <a:solidFill>
                  <a:srgbClr val="242473"/>
                </a:solidFill>
                <a:latin typeface="Cambria"/>
                <a:cs typeface="Cambria"/>
              </a:rPr>
              <a:t>ГИА</a:t>
            </a:r>
            <a:r>
              <a:rPr sz="1800" b="1" spc="5" dirty="0">
                <a:solidFill>
                  <a:srgbClr val="242473"/>
                </a:solidFill>
                <a:latin typeface="Cambria"/>
                <a:cs typeface="Cambria"/>
              </a:rPr>
              <a:t> </a:t>
            </a:r>
            <a:r>
              <a:rPr sz="1800" b="1" spc="-25" dirty="0">
                <a:solidFill>
                  <a:srgbClr val="242473"/>
                </a:solidFill>
                <a:latin typeface="Cambria"/>
                <a:cs typeface="Cambria"/>
              </a:rPr>
              <a:t>допускаются</a:t>
            </a:r>
            <a:r>
              <a:rPr sz="1800" b="1" spc="15" dirty="0">
                <a:solidFill>
                  <a:srgbClr val="242473"/>
                </a:solidFill>
                <a:latin typeface="Cambria"/>
                <a:cs typeface="Cambria"/>
              </a:rPr>
              <a:t> </a:t>
            </a:r>
            <a:r>
              <a:rPr sz="1800" b="1" spc="-10" dirty="0">
                <a:solidFill>
                  <a:srgbClr val="242473"/>
                </a:solidFill>
                <a:latin typeface="Cambria"/>
                <a:cs typeface="Cambria"/>
              </a:rPr>
              <a:t>учащиеся,</a:t>
            </a:r>
            <a:r>
              <a:rPr sz="1800" b="1" spc="-50" dirty="0">
                <a:solidFill>
                  <a:srgbClr val="242473"/>
                </a:solidFill>
                <a:latin typeface="Cambria"/>
                <a:cs typeface="Cambria"/>
              </a:rPr>
              <a:t> </a:t>
            </a:r>
            <a:r>
              <a:rPr sz="1800" b="1" spc="-25" dirty="0">
                <a:solidFill>
                  <a:srgbClr val="C00000"/>
                </a:solidFill>
                <a:latin typeface="Cambria"/>
                <a:cs typeface="Cambria"/>
              </a:rPr>
              <a:t>не </a:t>
            </a:r>
            <a:r>
              <a:rPr sz="1800" b="1" dirty="0">
                <a:solidFill>
                  <a:srgbClr val="C00000"/>
                </a:solidFill>
                <a:latin typeface="Cambria"/>
                <a:cs typeface="Cambria"/>
              </a:rPr>
              <a:t>имеющие</a:t>
            </a:r>
            <a:r>
              <a:rPr sz="1800" b="1" spc="-7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800" b="1" spc="-20" dirty="0">
                <a:solidFill>
                  <a:srgbClr val="C00000"/>
                </a:solidFill>
                <a:latin typeface="Cambria"/>
                <a:cs typeface="Cambria"/>
              </a:rPr>
              <a:t>академической</a:t>
            </a:r>
            <a:r>
              <a:rPr sz="1800" b="1" spc="-3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800" b="1" spc="-20" dirty="0">
                <a:solidFill>
                  <a:srgbClr val="C00000"/>
                </a:solidFill>
                <a:latin typeface="Cambria"/>
                <a:cs typeface="Cambria"/>
              </a:rPr>
              <a:t>задолженности</a:t>
            </a:r>
            <a:r>
              <a:rPr sz="1800" b="1" spc="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800" b="1" dirty="0">
                <a:solidFill>
                  <a:srgbClr val="C00000"/>
                </a:solidFill>
                <a:latin typeface="Cambria"/>
                <a:cs typeface="Cambria"/>
              </a:rPr>
              <a:t>по</a:t>
            </a:r>
            <a:r>
              <a:rPr sz="1800" b="1" spc="-2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800" b="1" spc="-20" dirty="0">
                <a:solidFill>
                  <a:srgbClr val="C00000"/>
                </a:solidFill>
                <a:latin typeface="Cambria"/>
                <a:cs typeface="Cambria"/>
              </a:rPr>
              <a:t>всем </a:t>
            </a:r>
            <a:r>
              <a:rPr sz="1800" b="1" spc="-10" dirty="0">
                <a:solidFill>
                  <a:srgbClr val="C00000"/>
                </a:solidFill>
                <a:latin typeface="Cambria"/>
                <a:cs typeface="Cambria"/>
              </a:rPr>
              <a:t>предметам</a:t>
            </a:r>
            <a:r>
              <a:rPr sz="1800" b="1" spc="-7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800" b="1" dirty="0">
                <a:solidFill>
                  <a:srgbClr val="C00000"/>
                </a:solidFill>
                <a:latin typeface="Cambria"/>
                <a:cs typeface="Cambria"/>
              </a:rPr>
              <a:t>и</a:t>
            </a:r>
            <a:r>
              <a:rPr sz="1800" b="1" spc="-2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800" b="1" dirty="0">
                <a:solidFill>
                  <a:srgbClr val="C00000"/>
                </a:solidFill>
                <a:latin typeface="Cambria"/>
                <a:cs typeface="Cambria"/>
              </a:rPr>
              <a:t>имеющие</a:t>
            </a:r>
            <a:r>
              <a:rPr sz="1800" b="1" spc="-4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Cambria"/>
                <a:cs typeface="Cambria"/>
              </a:rPr>
              <a:t>допуск</a:t>
            </a:r>
            <a:r>
              <a:rPr sz="1800" b="1" spc="-4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800" b="1" dirty="0">
                <a:solidFill>
                  <a:srgbClr val="C00000"/>
                </a:solidFill>
                <a:latin typeface="Cambria"/>
                <a:cs typeface="Cambria"/>
              </a:rPr>
              <a:t>по</a:t>
            </a:r>
            <a:r>
              <a:rPr sz="1800" b="1" spc="-10" dirty="0">
                <a:solidFill>
                  <a:srgbClr val="C00000"/>
                </a:solidFill>
                <a:latin typeface="Cambria"/>
                <a:cs typeface="Cambria"/>
              </a:rPr>
              <a:t> итоговому сочинению</a:t>
            </a:r>
            <a:endParaRPr sz="1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4337" y="152908"/>
            <a:ext cx="6209030" cy="1725295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9"/>
              </a:spcBef>
            </a:pP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Заявление</a:t>
            </a:r>
            <a:r>
              <a:rPr sz="2400" b="1" spc="-10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на</a:t>
            </a:r>
            <a:r>
              <a:rPr sz="2400" b="1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участие</a:t>
            </a:r>
            <a:r>
              <a:rPr sz="2400" b="1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ЕГЭ</a:t>
            </a:r>
            <a:endParaRPr sz="2400">
              <a:latin typeface="Cambria"/>
              <a:cs typeface="Cambria"/>
            </a:endParaRPr>
          </a:p>
          <a:p>
            <a:pPr marL="241300" marR="5080" indent="-161925">
              <a:lnSpc>
                <a:spcPts val="2590"/>
              </a:lnSpc>
              <a:spcBef>
                <a:spcPts val="1050"/>
              </a:spcBef>
            </a:pPr>
            <a:r>
              <a:rPr sz="2400" dirty="0">
                <a:solidFill>
                  <a:srgbClr val="001F5F"/>
                </a:solidFill>
                <a:latin typeface="Cambria"/>
                <a:cs typeface="Cambria"/>
              </a:rPr>
              <a:t>с</a:t>
            </a:r>
            <a:r>
              <a:rPr sz="2400" spc="-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001F5F"/>
                </a:solidFill>
                <a:latin typeface="Cambria"/>
                <a:cs typeface="Cambria"/>
              </a:rPr>
              <a:t>указанием</a:t>
            </a:r>
            <a:r>
              <a:rPr sz="2400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001F5F"/>
                </a:solidFill>
                <a:latin typeface="Cambria"/>
                <a:cs typeface="Cambria"/>
              </a:rPr>
              <a:t>предметов,</a:t>
            </a:r>
            <a:r>
              <a:rPr sz="2400" spc="-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spc="-25" dirty="0">
                <a:solidFill>
                  <a:srgbClr val="001F5F"/>
                </a:solidFill>
                <a:latin typeface="Cambria"/>
                <a:cs typeface="Cambria"/>
              </a:rPr>
              <a:t>которые</a:t>
            </a:r>
            <a:r>
              <a:rPr sz="2400" spc="-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001F5F"/>
                </a:solidFill>
                <a:latin typeface="Cambria"/>
                <a:cs typeface="Cambria"/>
              </a:rPr>
              <a:t>выпускник собирается</a:t>
            </a:r>
            <a:r>
              <a:rPr sz="2400" spc="-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001F5F"/>
                </a:solidFill>
                <a:latin typeface="Cambria"/>
                <a:cs typeface="Cambria"/>
              </a:rPr>
              <a:t>сдавать,</a:t>
            </a:r>
            <a:r>
              <a:rPr sz="2400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spc="-30" dirty="0">
                <a:solidFill>
                  <a:srgbClr val="001F5F"/>
                </a:solidFill>
                <a:latin typeface="Cambria"/>
                <a:cs typeface="Cambria"/>
              </a:rPr>
              <a:t>необходимо</a:t>
            </a:r>
            <a:r>
              <a:rPr sz="2400" spc="-9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001F5F"/>
                </a:solidFill>
                <a:latin typeface="Cambria"/>
                <a:cs typeface="Cambria"/>
              </a:rPr>
              <a:t>подать</a:t>
            </a:r>
            <a:endParaRPr sz="24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не</a:t>
            </a:r>
            <a:r>
              <a:rPr sz="2400" b="1" spc="-8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позднее</a:t>
            </a:r>
            <a:r>
              <a:rPr sz="2400" b="1" spc="-12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1</a:t>
            </a:r>
            <a:r>
              <a:rPr sz="2400" b="1" spc="-5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Cambria"/>
                <a:cs typeface="Cambria"/>
              </a:rPr>
              <a:t>февраля</a:t>
            </a:r>
            <a:r>
              <a:rPr sz="2400" b="1" spc="-6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2026</a:t>
            </a:r>
            <a:r>
              <a:rPr sz="2400" b="1" spc="-6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Cambria"/>
                <a:cs typeface="Cambria"/>
              </a:rPr>
              <a:t>года</a:t>
            </a:r>
            <a:r>
              <a:rPr sz="2400" spc="-10" dirty="0">
                <a:solidFill>
                  <a:srgbClr val="C00000"/>
                </a:solidFill>
                <a:latin typeface="Cambria"/>
                <a:cs typeface="Cambria"/>
              </a:rPr>
              <a:t>.</a:t>
            </a:r>
            <a:endParaRPr sz="2400">
              <a:latin typeface="Cambria"/>
              <a:cs typeface="Cambr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53511" y="2343911"/>
            <a:ext cx="5545836" cy="369874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8137" y="237820"/>
            <a:ext cx="8084820" cy="197294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40029" marR="85725" indent="-227329">
              <a:lnSpc>
                <a:spcPct val="90100"/>
              </a:lnSpc>
              <a:spcBef>
                <a:spcPts val="385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Для</a:t>
            </a:r>
            <a:r>
              <a:rPr sz="2400" b="1" spc="-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получения</a:t>
            </a:r>
            <a:r>
              <a:rPr sz="2400" b="1" spc="-1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аттестата</a:t>
            </a:r>
            <a:r>
              <a:rPr sz="2400" b="1" spc="-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выпускники</a:t>
            </a:r>
            <a:r>
              <a:rPr sz="2400" b="1" spc="-9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текущего</a:t>
            </a:r>
            <a:r>
              <a:rPr sz="2400" b="1" spc="-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года 	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сдают</a:t>
            </a:r>
            <a:r>
              <a:rPr sz="2400" b="1" spc="-9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C00000"/>
                </a:solidFill>
                <a:latin typeface="Cambria"/>
                <a:cs typeface="Cambria"/>
              </a:rPr>
              <a:t>обязательные</a:t>
            </a:r>
            <a:r>
              <a:rPr sz="2400" b="1" spc="-4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предметы</a:t>
            </a:r>
            <a:r>
              <a:rPr sz="2400" b="1" spc="-9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–</a:t>
            </a:r>
            <a:r>
              <a:rPr sz="2400" b="1" spc="-6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русский</a:t>
            </a:r>
            <a:r>
              <a:rPr sz="2400" b="1" spc="-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язык</a:t>
            </a:r>
            <a:r>
              <a:rPr sz="2400" b="1" spc="-7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0" dirty="0">
                <a:solidFill>
                  <a:srgbClr val="001F5F"/>
                </a:solidFill>
                <a:latin typeface="Cambria"/>
                <a:cs typeface="Cambria"/>
              </a:rPr>
              <a:t>и 	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математику.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570"/>
              </a:spcBef>
              <a:buClr>
                <a:srgbClr val="001F5F"/>
              </a:buClr>
              <a:buFont typeface="Arial MT"/>
              <a:buChar char="•"/>
            </a:pPr>
            <a:endParaRPr sz="2400">
              <a:latin typeface="Cambria"/>
              <a:cs typeface="Cambria"/>
            </a:endParaRPr>
          </a:p>
          <a:p>
            <a:pPr marL="240029" indent="-227329">
              <a:lnSpc>
                <a:spcPct val="100000"/>
              </a:lnSpc>
              <a:buFont typeface="Arial MT"/>
              <a:buChar char="•"/>
              <a:tabLst>
                <a:tab pos="240029" algn="l"/>
              </a:tabLst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Сдать</a:t>
            </a:r>
            <a:r>
              <a:rPr sz="2400" b="1" spc="-9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можно</a:t>
            </a:r>
            <a:r>
              <a:rPr sz="2400" b="1" spc="-7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любое</a:t>
            </a:r>
            <a:r>
              <a:rPr sz="2400" b="1" spc="-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количество</a:t>
            </a:r>
            <a:r>
              <a:rPr sz="2400" b="1" spc="-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предметов</a:t>
            </a:r>
            <a:r>
              <a:rPr sz="2400" b="1" spc="-4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из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списка</a:t>
            </a:r>
            <a:r>
              <a:rPr sz="2400" b="1" spc="-10" dirty="0">
                <a:latin typeface="Cambria"/>
                <a:cs typeface="Cambria"/>
              </a:rPr>
              <a:t>.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13630" y="2630804"/>
            <a:ext cx="3001010" cy="36639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665" indent="-227965">
              <a:lnSpc>
                <a:spcPts val="2625"/>
              </a:lnSpc>
              <a:spcBef>
                <a:spcPts val="95"/>
              </a:spcBef>
              <a:buFont typeface="Arial MT"/>
              <a:buChar char="•"/>
              <a:tabLst>
                <a:tab pos="240665" algn="l"/>
              </a:tabLst>
            </a:pPr>
            <a:r>
              <a:rPr sz="2200" b="1" spc="-25" dirty="0">
                <a:solidFill>
                  <a:srgbClr val="001F5F"/>
                </a:solidFill>
                <a:latin typeface="Cambria"/>
                <a:cs typeface="Cambria"/>
              </a:rPr>
              <a:t>Русский</a:t>
            </a:r>
            <a:r>
              <a:rPr sz="2200" b="1" spc="-7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200" b="1" spc="-20" dirty="0">
                <a:solidFill>
                  <a:srgbClr val="001F5F"/>
                </a:solidFill>
                <a:latin typeface="Cambria"/>
                <a:cs typeface="Cambria"/>
              </a:rPr>
              <a:t>язык</a:t>
            </a:r>
            <a:endParaRPr sz="2200">
              <a:latin typeface="Cambria"/>
              <a:cs typeface="Cambria"/>
            </a:endParaRPr>
          </a:p>
          <a:p>
            <a:pPr marL="240665" indent="-227965">
              <a:lnSpc>
                <a:spcPts val="2600"/>
              </a:lnSpc>
              <a:buFont typeface="Arial MT"/>
              <a:buChar char="•"/>
              <a:tabLst>
                <a:tab pos="240665" algn="l"/>
              </a:tabLst>
            </a:pP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Математика</a:t>
            </a:r>
            <a:endParaRPr sz="2200">
              <a:latin typeface="Cambria"/>
              <a:cs typeface="Cambria"/>
            </a:endParaRPr>
          </a:p>
          <a:p>
            <a:pPr marL="240665" indent="-227965">
              <a:lnSpc>
                <a:spcPts val="2600"/>
              </a:lnSpc>
              <a:buFont typeface="Arial MT"/>
              <a:buChar char="•"/>
              <a:tabLst>
                <a:tab pos="240665" algn="l"/>
              </a:tabLst>
            </a:pP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Физика</a:t>
            </a:r>
            <a:endParaRPr sz="2200">
              <a:latin typeface="Cambria"/>
              <a:cs typeface="Cambria"/>
            </a:endParaRPr>
          </a:p>
          <a:p>
            <a:pPr marL="240665" indent="-227965">
              <a:lnSpc>
                <a:spcPts val="2605"/>
              </a:lnSpc>
              <a:buFont typeface="Arial MT"/>
              <a:buChar char="•"/>
              <a:tabLst>
                <a:tab pos="240665" algn="l"/>
              </a:tabLst>
            </a:pP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Химия</a:t>
            </a:r>
            <a:endParaRPr sz="2200">
              <a:latin typeface="Cambria"/>
              <a:cs typeface="Cambria"/>
            </a:endParaRPr>
          </a:p>
          <a:p>
            <a:pPr marL="240665" indent="-227965">
              <a:lnSpc>
                <a:spcPts val="2600"/>
              </a:lnSpc>
              <a:buFont typeface="Arial MT"/>
              <a:buChar char="•"/>
              <a:tabLst>
                <a:tab pos="240665" algn="l"/>
              </a:tabLst>
            </a:pP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Биология</a:t>
            </a:r>
            <a:endParaRPr sz="2200">
              <a:latin typeface="Cambria"/>
              <a:cs typeface="Cambria"/>
            </a:endParaRPr>
          </a:p>
          <a:p>
            <a:pPr marL="240665" indent="-227965">
              <a:lnSpc>
                <a:spcPts val="2600"/>
              </a:lnSpc>
              <a:buFont typeface="Arial MT"/>
              <a:buChar char="•"/>
              <a:tabLst>
                <a:tab pos="240665" algn="l"/>
              </a:tabLst>
            </a:pP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География</a:t>
            </a:r>
            <a:endParaRPr sz="2200">
              <a:latin typeface="Cambria"/>
              <a:cs typeface="Cambria"/>
            </a:endParaRPr>
          </a:p>
          <a:p>
            <a:pPr marL="240665" indent="-227965">
              <a:lnSpc>
                <a:spcPts val="2605"/>
              </a:lnSpc>
              <a:buFont typeface="Arial MT"/>
              <a:buChar char="•"/>
              <a:tabLst>
                <a:tab pos="240665" algn="l"/>
              </a:tabLst>
            </a:pP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История</a:t>
            </a:r>
            <a:endParaRPr sz="2200">
              <a:latin typeface="Cambria"/>
              <a:cs typeface="Cambria"/>
            </a:endParaRPr>
          </a:p>
          <a:p>
            <a:pPr marL="240665" indent="-227965">
              <a:lnSpc>
                <a:spcPts val="2600"/>
              </a:lnSpc>
              <a:buFont typeface="Arial MT"/>
              <a:buChar char="•"/>
              <a:tabLst>
                <a:tab pos="240665" algn="l"/>
              </a:tabLst>
            </a:pP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Информатика</a:t>
            </a:r>
            <a:r>
              <a:rPr sz="2200" b="1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200" b="1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200" b="1" spc="-10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200" b="1" spc="-25" dirty="0">
                <a:solidFill>
                  <a:srgbClr val="001F5F"/>
                </a:solidFill>
                <a:latin typeface="Cambria"/>
                <a:cs typeface="Cambria"/>
              </a:rPr>
              <a:t>ИКТ</a:t>
            </a:r>
            <a:endParaRPr sz="2200">
              <a:latin typeface="Cambria"/>
              <a:cs typeface="Cambria"/>
            </a:endParaRPr>
          </a:p>
          <a:p>
            <a:pPr marL="240665" indent="-227965">
              <a:lnSpc>
                <a:spcPts val="2600"/>
              </a:lnSpc>
              <a:buFont typeface="Arial MT"/>
              <a:buChar char="•"/>
              <a:tabLst>
                <a:tab pos="240665" algn="l"/>
              </a:tabLst>
            </a:pPr>
            <a:r>
              <a:rPr sz="2200" b="1" spc="-55" dirty="0">
                <a:solidFill>
                  <a:srgbClr val="001F5F"/>
                </a:solidFill>
                <a:latin typeface="Cambria"/>
                <a:cs typeface="Cambria"/>
              </a:rPr>
              <a:t>Английский</a:t>
            </a:r>
            <a:r>
              <a:rPr sz="2200" b="1" spc="-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200" b="1" spc="-20" dirty="0">
                <a:solidFill>
                  <a:srgbClr val="001F5F"/>
                </a:solidFill>
                <a:latin typeface="Cambria"/>
                <a:cs typeface="Cambria"/>
              </a:rPr>
              <a:t>язык</a:t>
            </a:r>
            <a:endParaRPr sz="2200">
              <a:latin typeface="Cambria"/>
              <a:cs typeface="Cambria"/>
            </a:endParaRPr>
          </a:p>
          <a:p>
            <a:pPr marL="240665" indent="-227965">
              <a:lnSpc>
                <a:spcPts val="2605"/>
              </a:lnSpc>
              <a:buFont typeface="Arial MT"/>
              <a:buChar char="•"/>
              <a:tabLst>
                <a:tab pos="240665" algn="l"/>
              </a:tabLst>
            </a:pP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Литература</a:t>
            </a:r>
            <a:endParaRPr sz="2200">
              <a:latin typeface="Cambria"/>
              <a:cs typeface="Cambria"/>
            </a:endParaRPr>
          </a:p>
          <a:p>
            <a:pPr marL="240665" indent="-227965">
              <a:lnSpc>
                <a:spcPts val="2625"/>
              </a:lnSpc>
              <a:buFont typeface="Arial MT"/>
              <a:buChar char="•"/>
              <a:tabLst>
                <a:tab pos="240665" algn="l"/>
              </a:tabLst>
            </a:pP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Обществознание</a:t>
            </a:r>
            <a:endParaRPr sz="220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91639" y="3465576"/>
            <a:ext cx="2365248" cy="240944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174239" y="2565908"/>
            <a:ext cx="15900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C00000"/>
                </a:solidFill>
                <a:latin typeface="Cambria"/>
                <a:cs typeface="Cambria"/>
              </a:rPr>
              <a:t>Предметы</a:t>
            </a:r>
            <a:r>
              <a:rPr sz="1800" b="1" spc="-7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800" b="1" spc="-25" dirty="0">
                <a:solidFill>
                  <a:srgbClr val="C00000"/>
                </a:solidFill>
                <a:latin typeface="Cambria"/>
                <a:cs typeface="Cambria"/>
              </a:rPr>
              <a:t>ЕГЭ</a:t>
            </a:r>
            <a:endParaRPr sz="1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237" y="43941"/>
            <a:ext cx="99250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10" dirty="0">
                <a:solidFill>
                  <a:srgbClr val="C00000"/>
                </a:solidFill>
                <a:latin typeface="Cambria"/>
                <a:cs typeface="Cambria"/>
              </a:rPr>
              <a:t>Важно!</a:t>
            </a:r>
            <a:endParaRPr sz="2200">
              <a:latin typeface="Cambria"/>
              <a:cs typeface="Cambri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7237" y="372821"/>
            <a:ext cx="7464425" cy="1567815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360"/>
              </a:spcBef>
              <a:tabLst>
                <a:tab pos="4417060" algn="l"/>
              </a:tabLst>
            </a:pPr>
            <a:r>
              <a:rPr sz="2200" dirty="0">
                <a:solidFill>
                  <a:srgbClr val="001F5F"/>
                </a:solidFill>
              </a:rPr>
              <a:t>Получить</a:t>
            </a:r>
            <a:r>
              <a:rPr sz="2200" spc="-35" dirty="0">
                <a:solidFill>
                  <a:srgbClr val="001F5F"/>
                </a:solidFill>
              </a:rPr>
              <a:t> </a:t>
            </a:r>
            <a:r>
              <a:rPr sz="2200" spc="-10" dirty="0">
                <a:solidFill>
                  <a:srgbClr val="001F5F"/>
                </a:solidFill>
              </a:rPr>
              <a:t>аттестат</a:t>
            </a:r>
            <a:r>
              <a:rPr sz="2200" spc="-55" dirty="0">
                <a:solidFill>
                  <a:srgbClr val="001F5F"/>
                </a:solidFill>
              </a:rPr>
              <a:t> </a:t>
            </a:r>
            <a:r>
              <a:rPr sz="2200" dirty="0">
                <a:solidFill>
                  <a:srgbClr val="001F5F"/>
                </a:solidFill>
              </a:rPr>
              <a:t>о</a:t>
            </a:r>
            <a:r>
              <a:rPr sz="2200" spc="-95" dirty="0">
                <a:solidFill>
                  <a:srgbClr val="001F5F"/>
                </a:solidFill>
              </a:rPr>
              <a:t> </a:t>
            </a:r>
            <a:r>
              <a:rPr sz="2200" spc="-10" dirty="0">
                <a:solidFill>
                  <a:srgbClr val="001F5F"/>
                </a:solidFill>
              </a:rPr>
              <a:t>получении</a:t>
            </a:r>
            <a:r>
              <a:rPr sz="2200" dirty="0">
                <a:solidFill>
                  <a:srgbClr val="001F5F"/>
                </a:solidFill>
              </a:rPr>
              <a:t>	</a:t>
            </a:r>
            <a:r>
              <a:rPr sz="2200" spc="-20" dirty="0">
                <a:solidFill>
                  <a:srgbClr val="001F5F"/>
                </a:solidFill>
              </a:rPr>
              <a:t>среднего</a:t>
            </a:r>
            <a:r>
              <a:rPr sz="2200" spc="-35" dirty="0">
                <a:solidFill>
                  <a:srgbClr val="001F5F"/>
                </a:solidFill>
              </a:rPr>
              <a:t> </a:t>
            </a:r>
            <a:r>
              <a:rPr sz="2200" spc="-490" dirty="0">
                <a:solidFill>
                  <a:srgbClr val="001F5F"/>
                </a:solidFill>
              </a:rPr>
              <a:t>об</a:t>
            </a:r>
            <a:r>
              <a:rPr sz="2200" spc="-480" dirty="0">
                <a:solidFill>
                  <a:srgbClr val="001F5F"/>
                </a:solidFill>
              </a:rPr>
              <a:t>щ</a:t>
            </a:r>
            <a:r>
              <a:rPr sz="2200" spc="-484" dirty="0">
                <a:solidFill>
                  <a:srgbClr val="001F5F"/>
                </a:solidFill>
              </a:rPr>
              <a:t>е</a:t>
            </a:r>
            <a:r>
              <a:rPr sz="2200" spc="-530" dirty="0">
                <a:solidFill>
                  <a:srgbClr val="001F5F"/>
                </a:solidFill>
              </a:rPr>
              <a:t>г</a:t>
            </a:r>
            <a:r>
              <a:rPr sz="2200" spc="-15" dirty="0">
                <a:solidFill>
                  <a:srgbClr val="001F5F"/>
                </a:solidFill>
              </a:rPr>
              <a:t>о</a:t>
            </a:r>
            <a:r>
              <a:rPr sz="2200" spc="-10" dirty="0">
                <a:solidFill>
                  <a:srgbClr val="001F5F"/>
                </a:solidFill>
              </a:rPr>
              <a:t> образования</a:t>
            </a:r>
            <a:r>
              <a:rPr sz="2200" spc="-35" dirty="0">
                <a:solidFill>
                  <a:srgbClr val="001F5F"/>
                </a:solidFill>
              </a:rPr>
              <a:t> </a:t>
            </a:r>
            <a:r>
              <a:rPr sz="2200" dirty="0">
                <a:solidFill>
                  <a:srgbClr val="001F5F"/>
                </a:solidFill>
              </a:rPr>
              <a:t>в</a:t>
            </a:r>
            <a:r>
              <a:rPr sz="2200" spc="-40" dirty="0">
                <a:solidFill>
                  <a:srgbClr val="001F5F"/>
                </a:solidFill>
              </a:rPr>
              <a:t> </a:t>
            </a:r>
            <a:r>
              <a:rPr sz="2200" dirty="0">
                <a:solidFill>
                  <a:srgbClr val="001F5F"/>
                </a:solidFill>
              </a:rPr>
              <a:t>2026</a:t>
            </a:r>
            <a:r>
              <a:rPr sz="2200" spc="-35" dirty="0">
                <a:solidFill>
                  <a:srgbClr val="001F5F"/>
                </a:solidFill>
              </a:rPr>
              <a:t> </a:t>
            </a:r>
            <a:r>
              <a:rPr sz="2200" spc="-75" dirty="0">
                <a:solidFill>
                  <a:srgbClr val="001F5F"/>
                </a:solidFill>
              </a:rPr>
              <a:t>году</a:t>
            </a:r>
            <a:r>
              <a:rPr sz="2200" spc="-45" dirty="0">
                <a:solidFill>
                  <a:srgbClr val="001F5F"/>
                </a:solidFill>
              </a:rPr>
              <a:t> </a:t>
            </a:r>
            <a:r>
              <a:rPr sz="2200" dirty="0">
                <a:solidFill>
                  <a:srgbClr val="001F5F"/>
                </a:solidFill>
              </a:rPr>
              <a:t>смогут</a:t>
            </a:r>
            <a:r>
              <a:rPr sz="2200" spc="-60" dirty="0">
                <a:solidFill>
                  <a:srgbClr val="001F5F"/>
                </a:solidFill>
              </a:rPr>
              <a:t> </a:t>
            </a:r>
            <a:r>
              <a:rPr sz="2200" spc="-10" dirty="0">
                <a:solidFill>
                  <a:srgbClr val="001F5F"/>
                </a:solidFill>
              </a:rPr>
              <a:t>выпускники, </a:t>
            </a:r>
            <a:r>
              <a:rPr sz="2200" spc="-30" dirty="0">
                <a:solidFill>
                  <a:srgbClr val="001F5F"/>
                </a:solidFill>
              </a:rPr>
              <a:t>преодолевшие</a:t>
            </a:r>
            <a:r>
              <a:rPr sz="2200" spc="-50" dirty="0">
                <a:solidFill>
                  <a:srgbClr val="001F5F"/>
                </a:solidFill>
              </a:rPr>
              <a:t> </a:t>
            </a:r>
            <a:r>
              <a:rPr sz="2200" spc="-20" dirty="0">
                <a:solidFill>
                  <a:srgbClr val="001F5F"/>
                </a:solidFill>
              </a:rPr>
              <a:t>пороговые</a:t>
            </a:r>
            <a:r>
              <a:rPr sz="2200" spc="-45" dirty="0">
                <a:solidFill>
                  <a:srgbClr val="001F5F"/>
                </a:solidFill>
              </a:rPr>
              <a:t> </a:t>
            </a:r>
            <a:r>
              <a:rPr sz="2200" spc="-25" dirty="0">
                <a:solidFill>
                  <a:srgbClr val="001F5F"/>
                </a:solidFill>
              </a:rPr>
              <a:t>значения</a:t>
            </a:r>
            <a:r>
              <a:rPr sz="2200" spc="-50" dirty="0">
                <a:solidFill>
                  <a:srgbClr val="001F5F"/>
                </a:solidFill>
              </a:rPr>
              <a:t> </a:t>
            </a:r>
            <a:r>
              <a:rPr sz="2200" dirty="0">
                <a:solidFill>
                  <a:srgbClr val="001F5F"/>
                </a:solidFill>
              </a:rPr>
              <a:t>по</a:t>
            </a:r>
            <a:r>
              <a:rPr sz="2200" spc="-40" dirty="0">
                <a:solidFill>
                  <a:srgbClr val="001F5F"/>
                </a:solidFill>
              </a:rPr>
              <a:t> </a:t>
            </a:r>
            <a:r>
              <a:rPr sz="2200" spc="-10" dirty="0">
                <a:solidFill>
                  <a:srgbClr val="001F5F"/>
                </a:solidFill>
              </a:rPr>
              <a:t>обязательным предметам: </a:t>
            </a:r>
            <a:r>
              <a:rPr sz="2200" spc="-40" dirty="0"/>
              <a:t>русскому</a:t>
            </a:r>
            <a:r>
              <a:rPr sz="2200" spc="-50" dirty="0"/>
              <a:t> </a:t>
            </a:r>
            <a:r>
              <a:rPr sz="2200" dirty="0"/>
              <a:t>языку</a:t>
            </a:r>
            <a:r>
              <a:rPr sz="2200" spc="-85" dirty="0"/>
              <a:t> </a:t>
            </a:r>
            <a:r>
              <a:rPr sz="2200" dirty="0"/>
              <a:t>и</a:t>
            </a:r>
            <a:r>
              <a:rPr sz="2200" spc="-55" dirty="0"/>
              <a:t> </a:t>
            </a:r>
            <a:r>
              <a:rPr sz="2200" spc="-25" dirty="0"/>
              <a:t>математике</a:t>
            </a:r>
            <a:r>
              <a:rPr sz="2200" spc="-55" dirty="0"/>
              <a:t> </a:t>
            </a:r>
            <a:r>
              <a:rPr sz="2200" spc="-10" dirty="0"/>
              <a:t>(базовой</a:t>
            </a:r>
            <a:r>
              <a:rPr sz="2200" spc="-80" dirty="0"/>
              <a:t> </a:t>
            </a:r>
            <a:r>
              <a:rPr sz="2200" spc="-25" dirty="0"/>
              <a:t>или </a:t>
            </a:r>
            <a:r>
              <a:rPr sz="2200" spc="-10" dirty="0"/>
              <a:t>профильной)....</a:t>
            </a:r>
            <a:endParaRPr sz="2200"/>
          </a:p>
        </p:txBody>
      </p:sp>
      <p:sp>
        <p:nvSpPr>
          <p:cNvPr id="4" name="object 4"/>
          <p:cNvSpPr txBox="1"/>
          <p:nvPr/>
        </p:nvSpPr>
        <p:spPr>
          <a:xfrm>
            <a:off x="707237" y="2031872"/>
            <a:ext cx="7676515" cy="72199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240029" marR="5080" indent="-227329">
              <a:lnSpc>
                <a:spcPts val="2600"/>
              </a:lnSpc>
              <a:spcBef>
                <a:spcPts val="420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</a:t>
            </a:r>
            <a:r>
              <a:rPr sz="2400" b="1" spc="-1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2026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85" dirty="0">
                <a:solidFill>
                  <a:srgbClr val="001F5F"/>
                </a:solidFill>
                <a:latin typeface="Cambria"/>
                <a:cs typeface="Cambria"/>
              </a:rPr>
              <a:t>году</a:t>
            </a:r>
            <a:r>
              <a:rPr sz="2400" b="1" spc="-4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для</a:t>
            </a:r>
            <a:r>
              <a:rPr sz="2400" b="1" spc="-7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получения</a:t>
            </a:r>
            <a:r>
              <a:rPr sz="2400" b="1" spc="-10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аттестата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установлены 	следующие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минимальные</a:t>
            </a:r>
            <a:r>
              <a:rPr sz="2400" b="1" spc="-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пороги:...</a:t>
            </a:r>
            <a:endParaRPr sz="2400">
              <a:latin typeface="Cambria"/>
              <a:cs typeface="Cambri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68224" y="2781298"/>
            <a:ext cx="8763000" cy="4076700"/>
            <a:chOff x="268224" y="2781298"/>
            <a:chExt cx="8763000" cy="407670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7848" y="3000756"/>
              <a:ext cx="8683752" cy="32004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8224" y="2781298"/>
              <a:ext cx="8763000" cy="407669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3400" y="-3"/>
            <a:ext cx="8001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831" y="1557527"/>
            <a:ext cx="8733790" cy="1216025"/>
          </a:xfrm>
          <a:custGeom>
            <a:avLst/>
            <a:gdLst/>
            <a:ahLst/>
            <a:cxnLst/>
            <a:rect l="l" t="t" r="r" b="b"/>
            <a:pathLst>
              <a:path w="8733790" h="1216025">
                <a:moveTo>
                  <a:pt x="8531098" y="0"/>
                </a:moveTo>
                <a:lnTo>
                  <a:pt x="202806" y="0"/>
                </a:lnTo>
                <a:lnTo>
                  <a:pt x="156311" y="5334"/>
                </a:lnTo>
                <a:lnTo>
                  <a:pt x="113614" y="20574"/>
                </a:lnTo>
                <a:lnTo>
                  <a:pt x="75958" y="44576"/>
                </a:lnTo>
                <a:lnTo>
                  <a:pt x="44551" y="75946"/>
                </a:lnTo>
                <a:lnTo>
                  <a:pt x="20612" y="113537"/>
                </a:lnTo>
                <a:lnTo>
                  <a:pt x="5359" y="156210"/>
                </a:lnTo>
                <a:lnTo>
                  <a:pt x="0" y="202564"/>
                </a:lnTo>
                <a:lnTo>
                  <a:pt x="0" y="1013079"/>
                </a:lnTo>
                <a:lnTo>
                  <a:pt x="5359" y="1059434"/>
                </a:lnTo>
                <a:lnTo>
                  <a:pt x="20612" y="1102106"/>
                </a:lnTo>
                <a:lnTo>
                  <a:pt x="44551" y="1139698"/>
                </a:lnTo>
                <a:lnTo>
                  <a:pt x="75958" y="1171067"/>
                </a:lnTo>
                <a:lnTo>
                  <a:pt x="113614" y="1195070"/>
                </a:lnTo>
                <a:lnTo>
                  <a:pt x="156311" y="1210310"/>
                </a:lnTo>
                <a:lnTo>
                  <a:pt x="202806" y="1215644"/>
                </a:lnTo>
                <a:lnTo>
                  <a:pt x="8531098" y="1215644"/>
                </a:lnTo>
                <a:lnTo>
                  <a:pt x="8577580" y="1210310"/>
                </a:lnTo>
                <a:lnTo>
                  <a:pt x="8620252" y="1195070"/>
                </a:lnTo>
                <a:lnTo>
                  <a:pt x="8657971" y="1171067"/>
                </a:lnTo>
                <a:lnTo>
                  <a:pt x="8689340" y="1139698"/>
                </a:lnTo>
                <a:lnTo>
                  <a:pt x="8713216" y="1102106"/>
                </a:lnTo>
                <a:lnTo>
                  <a:pt x="8728456" y="1059434"/>
                </a:lnTo>
                <a:lnTo>
                  <a:pt x="8733790" y="1013079"/>
                </a:lnTo>
                <a:lnTo>
                  <a:pt x="8733790" y="202564"/>
                </a:lnTo>
                <a:lnTo>
                  <a:pt x="8728456" y="156210"/>
                </a:lnTo>
                <a:lnTo>
                  <a:pt x="8713216" y="113537"/>
                </a:lnTo>
                <a:lnTo>
                  <a:pt x="8689340" y="75946"/>
                </a:lnTo>
                <a:lnTo>
                  <a:pt x="8657971" y="44576"/>
                </a:lnTo>
                <a:lnTo>
                  <a:pt x="8620252" y="20574"/>
                </a:lnTo>
                <a:lnTo>
                  <a:pt x="8577580" y="5334"/>
                </a:lnTo>
                <a:lnTo>
                  <a:pt x="8531098" y="0"/>
                </a:lnTo>
                <a:close/>
              </a:path>
            </a:pathLst>
          </a:custGeom>
          <a:solidFill>
            <a:srgbClr val="5B9B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9831" y="4078223"/>
            <a:ext cx="8733790" cy="1217295"/>
          </a:xfrm>
          <a:custGeom>
            <a:avLst/>
            <a:gdLst/>
            <a:ahLst/>
            <a:cxnLst/>
            <a:rect l="l" t="t" r="r" b="b"/>
            <a:pathLst>
              <a:path w="8733790" h="1217295">
                <a:moveTo>
                  <a:pt x="8531098" y="0"/>
                </a:moveTo>
                <a:lnTo>
                  <a:pt x="202806" y="0"/>
                </a:lnTo>
                <a:lnTo>
                  <a:pt x="156311" y="5333"/>
                </a:lnTo>
                <a:lnTo>
                  <a:pt x="113614" y="20574"/>
                </a:lnTo>
                <a:lnTo>
                  <a:pt x="75958" y="44576"/>
                </a:lnTo>
                <a:lnTo>
                  <a:pt x="44551" y="75945"/>
                </a:lnTo>
                <a:lnTo>
                  <a:pt x="20612" y="113664"/>
                </a:lnTo>
                <a:lnTo>
                  <a:pt x="5359" y="156337"/>
                </a:lnTo>
                <a:lnTo>
                  <a:pt x="0" y="202819"/>
                </a:lnTo>
                <a:lnTo>
                  <a:pt x="0" y="1014221"/>
                </a:lnTo>
                <a:lnTo>
                  <a:pt x="5359" y="1060831"/>
                </a:lnTo>
                <a:lnTo>
                  <a:pt x="20612" y="1103502"/>
                </a:lnTo>
                <a:lnTo>
                  <a:pt x="44551" y="1141221"/>
                </a:lnTo>
                <a:lnTo>
                  <a:pt x="75958" y="1172591"/>
                </a:lnTo>
                <a:lnTo>
                  <a:pt x="113614" y="1196594"/>
                </a:lnTo>
                <a:lnTo>
                  <a:pt x="156311" y="1211834"/>
                </a:lnTo>
                <a:lnTo>
                  <a:pt x="202806" y="1217167"/>
                </a:lnTo>
                <a:lnTo>
                  <a:pt x="8531098" y="1217167"/>
                </a:lnTo>
                <a:lnTo>
                  <a:pt x="8577580" y="1211834"/>
                </a:lnTo>
                <a:lnTo>
                  <a:pt x="8620252" y="1196594"/>
                </a:lnTo>
                <a:lnTo>
                  <a:pt x="8657971" y="1172591"/>
                </a:lnTo>
                <a:lnTo>
                  <a:pt x="8689340" y="1141221"/>
                </a:lnTo>
                <a:lnTo>
                  <a:pt x="8713216" y="1103502"/>
                </a:lnTo>
                <a:lnTo>
                  <a:pt x="8728456" y="1060831"/>
                </a:lnTo>
                <a:lnTo>
                  <a:pt x="8733790" y="1014221"/>
                </a:lnTo>
                <a:lnTo>
                  <a:pt x="8733790" y="202819"/>
                </a:lnTo>
                <a:lnTo>
                  <a:pt x="8728456" y="156337"/>
                </a:lnTo>
                <a:lnTo>
                  <a:pt x="8713216" y="113664"/>
                </a:lnTo>
                <a:lnTo>
                  <a:pt x="8689340" y="75945"/>
                </a:lnTo>
                <a:lnTo>
                  <a:pt x="8657971" y="44576"/>
                </a:lnTo>
                <a:lnTo>
                  <a:pt x="8620252" y="20574"/>
                </a:lnTo>
                <a:lnTo>
                  <a:pt x="8577580" y="5333"/>
                </a:lnTo>
                <a:lnTo>
                  <a:pt x="8531098" y="0"/>
                </a:lnTo>
                <a:close/>
              </a:path>
            </a:pathLst>
          </a:custGeom>
          <a:solidFill>
            <a:srgbClr val="5B9B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17398" y="1772792"/>
            <a:ext cx="7918450" cy="436689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 marR="5080">
              <a:lnSpc>
                <a:spcPts val="2500"/>
              </a:lnSpc>
              <a:spcBef>
                <a:spcPts val="500"/>
              </a:spcBef>
            </a:pP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Заявление</a:t>
            </a:r>
            <a:r>
              <a:rPr sz="2400" b="1" spc="-6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+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рекомендации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ПМПК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i="1" spc="-30" dirty="0">
                <a:solidFill>
                  <a:srgbClr val="001F5F"/>
                </a:solidFill>
                <a:latin typeface="Cambria"/>
                <a:cs typeface="Cambria"/>
              </a:rPr>
              <a:t>(психолого-</a:t>
            </a:r>
            <a:r>
              <a:rPr sz="2400" b="1" i="1" spc="-10" dirty="0">
                <a:solidFill>
                  <a:srgbClr val="001F5F"/>
                </a:solidFill>
                <a:latin typeface="Cambria"/>
                <a:cs typeface="Cambria"/>
              </a:rPr>
              <a:t>медико- </a:t>
            </a:r>
            <a:r>
              <a:rPr sz="2400" b="1" i="1" spc="-20" dirty="0">
                <a:solidFill>
                  <a:srgbClr val="001F5F"/>
                </a:solidFill>
                <a:latin typeface="Cambria"/>
                <a:cs typeface="Cambria"/>
              </a:rPr>
              <a:t>педагогическая </a:t>
            </a:r>
            <a:r>
              <a:rPr sz="2400" b="1" i="1" spc="-10" dirty="0">
                <a:solidFill>
                  <a:srgbClr val="001F5F"/>
                </a:solidFill>
                <a:latin typeface="Cambria"/>
                <a:cs typeface="Cambria"/>
              </a:rPr>
              <a:t>комиссия)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245"/>
              </a:spcBef>
            </a:pPr>
            <a:endParaRPr sz="2400">
              <a:latin typeface="Cambria"/>
              <a:cs typeface="Cambria"/>
            </a:endParaRPr>
          </a:p>
          <a:p>
            <a:pPr marL="366395" marR="915035" indent="-227329">
              <a:lnSpc>
                <a:spcPts val="2700"/>
              </a:lnSpc>
              <a:buFont typeface="Cambria"/>
              <a:buChar char="•"/>
              <a:tabLst>
                <a:tab pos="367665" algn="l"/>
              </a:tabLst>
            </a:pPr>
            <a:r>
              <a:rPr sz="2400" b="1" spc="-10" dirty="0">
                <a:latin typeface="Cambria"/>
                <a:cs typeface="Cambria"/>
              </a:rPr>
              <a:t>Участник</a:t>
            </a:r>
            <a:r>
              <a:rPr sz="2400" b="1" spc="-90" dirty="0">
                <a:latin typeface="Cambria"/>
                <a:cs typeface="Cambria"/>
              </a:rPr>
              <a:t> </a:t>
            </a:r>
            <a:r>
              <a:rPr sz="2400" b="1" dirty="0">
                <a:latin typeface="Cambria"/>
                <a:cs typeface="Cambria"/>
              </a:rPr>
              <a:t>с</a:t>
            </a:r>
            <a:r>
              <a:rPr sz="2400" b="1" spc="-50" dirty="0">
                <a:latin typeface="Cambria"/>
                <a:cs typeface="Cambria"/>
              </a:rPr>
              <a:t> </a:t>
            </a:r>
            <a:r>
              <a:rPr sz="2400" b="1" dirty="0">
                <a:latin typeface="Cambria"/>
                <a:cs typeface="Cambria"/>
              </a:rPr>
              <a:t>ОВЗ</a:t>
            </a:r>
            <a:r>
              <a:rPr sz="2400" b="1" spc="-60" dirty="0">
                <a:latin typeface="Cambria"/>
                <a:cs typeface="Cambria"/>
              </a:rPr>
              <a:t> </a:t>
            </a:r>
            <a:r>
              <a:rPr sz="2400" b="1" spc="-10" dirty="0">
                <a:latin typeface="Cambria"/>
                <a:cs typeface="Cambria"/>
              </a:rPr>
              <a:t>(ограниченные</a:t>
            </a:r>
            <a:r>
              <a:rPr sz="2400" b="1" spc="-95" dirty="0">
                <a:latin typeface="Cambria"/>
                <a:cs typeface="Cambria"/>
              </a:rPr>
              <a:t> </a:t>
            </a:r>
            <a:r>
              <a:rPr sz="2400" b="1" spc="-10" dirty="0">
                <a:latin typeface="Cambria"/>
                <a:cs typeface="Cambria"/>
              </a:rPr>
              <a:t>возможности 	здоровья)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105"/>
              </a:spcBef>
              <a:buFont typeface="Cambria"/>
              <a:buChar char="•"/>
            </a:pPr>
            <a:endParaRPr sz="2400">
              <a:latin typeface="Cambria"/>
              <a:cs typeface="Cambria"/>
            </a:endParaRPr>
          </a:p>
          <a:p>
            <a:pPr marL="12700">
              <a:lnSpc>
                <a:spcPts val="2790"/>
              </a:lnSpc>
            </a:pP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Заявление</a:t>
            </a:r>
            <a:r>
              <a:rPr sz="2400" b="1" spc="-7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+</a:t>
            </a:r>
            <a:r>
              <a:rPr sz="2400" b="1" spc="-4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справка</a:t>
            </a:r>
            <a:r>
              <a:rPr sz="2400" b="1" spc="-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об</a:t>
            </a:r>
            <a:r>
              <a:rPr sz="2400" b="1" spc="-4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инвалидности</a:t>
            </a:r>
            <a:r>
              <a:rPr sz="2400" b="1" spc="-9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i="1" spc="-50" dirty="0">
                <a:solidFill>
                  <a:srgbClr val="C00000"/>
                </a:solidFill>
                <a:latin typeface="Cambria"/>
                <a:cs typeface="Cambria"/>
              </a:rPr>
              <a:t>с</a:t>
            </a:r>
            <a:endParaRPr sz="2400">
              <a:latin typeface="Cambria"/>
              <a:cs typeface="Cambria"/>
            </a:endParaRPr>
          </a:p>
          <a:p>
            <a:pPr marL="12700">
              <a:lnSpc>
                <a:spcPts val="2790"/>
              </a:lnSpc>
            </a:pPr>
            <a:r>
              <a:rPr sz="2400" b="1" i="1" spc="-10" dirty="0">
                <a:solidFill>
                  <a:srgbClr val="C00000"/>
                </a:solidFill>
                <a:latin typeface="Cambria"/>
                <a:cs typeface="Cambria"/>
              </a:rPr>
              <a:t>действительной</a:t>
            </a:r>
            <a:r>
              <a:rPr sz="2400" b="1" i="1" spc="-8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Cambria"/>
                <a:cs typeface="Cambria"/>
              </a:rPr>
              <a:t>датой</a:t>
            </a:r>
            <a:r>
              <a:rPr sz="2400" b="1" i="1" spc="-4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Cambria"/>
                <a:cs typeface="Cambria"/>
              </a:rPr>
              <a:t>на</a:t>
            </a:r>
            <a:r>
              <a:rPr sz="2400" b="1" i="1" spc="-6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Cambria"/>
                <a:cs typeface="Cambria"/>
              </a:rPr>
              <a:t>момент</a:t>
            </a:r>
            <a:r>
              <a:rPr sz="2400" b="1" i="1" spc="-4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Cambria"/>
                <a:cs typeface="Cambria"/>
              </a:rPr>
              <a:t>сдачи</a:t>
            </a:r>
            <a:r>
              <a:rPr sz="2400" b="1" i="1" spc="-6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i="1" spc="-10" dirty="0">
                <a:solidFill>
                  <a:srgbClr val="C00000"/>
                </a:solidFill>
                <a:latin typeface="Cambria"/>
                <a:cs typeface="Cambria"/>
              </a:rPr>
              <a:t>экзаменов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15"/>
              </a:spcBef>
            </a:pPr>
            <a:endParaRPr sz="2400">
              <a:latin typeface="Cambria"/>
              <a:cs typeface="Cambria"/>
            </a:endParaRPr>
          </a:p>
          <a:p>
            <a:pPr marL="366395" indent="-227329">
              <a:lnSpc>
                <a:spcPct val="100000"/>
              </a:lnSpc>
              <a:buFont typeface="Cambria"/>
              <a:buChar char="•"/>
              <a:tabLst>
                <a:tab pos="366395" algn="l"/>
              </a:tabLst>
            </a:pPr>
            <a:r>
              <a:rPr sz="2400" b="1" spc="-10" dirty="0">
                <a:latin typeface="Cambria"/>
                <a:cs typeface="Cambria"/>
              </a:rPr>
              <a:t>Участник</a:t>
            </a:r>
            <a:r>
              <a:rPr sz="2400" b="1" spc="-80" dirty="0">
                <a:latin typeface="Cambria"/>
                <a:cs typeface="Cambria"/>
              </a:rPr>
              <a:t> </a:t>
            </a:r>
            <a:r>
              <a:rPr sz="2400" b="1" dirty="0">
                <a:latin typeface="Cambria"/>
                <a:cs typeface="Cambria"/>
              </a:rPr>
              <a:t>с</a:t>
            </a:r>
            <a:r>
              <a:rPr sz="2400" b="1" spc="-60" dirty="0">
                <a:latin typeface="Cambria"/>
                <a:cs typeface="Cambria"/>
              </a:rPr>
              <a:t> </a:t>
            </a:r>
            <a:r>
              <a:rPr sz="2400" b="1" spc="-10" dirty="0">
                <a:latin typeface="Cambria"/>
                <a:cs typeface="Cambria"/>
              </a:rPr>
              <a:t>инвалидностью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83005">
              <a:lnSpc>
                <a:spcPct val="100000"/>
              </a:lnSpc>
              <a:spcBef>
                <a:spcPts val="100"/>
              </a:spcBef>
            </a:pPr>
            <a:r>
              <a:rPr dirty="0"/>
              <a:t>Правила</a:t>
            </a:r>
            <a:r>
              <a:rPr spc="-80" dirty="0"/>
              <a:t> </a:t>
            </a:r>
            <a:r>
              <a:rPr dirty="0"/>
              <a:t>проведения</a:t>
            </a:r>
            <a:r>
              <a:rPr spc="-65" dirty="0"/>
              <a:t> </a:t>
            </a:r>
            <a:r>
              <a:rPr spc="-10" dirty="0"/>
              <a:t>ГИА-</a:t>
            </a:r>
            <a:r>
              <a:rPr spc="-25" dirty="0"/>
              <a:t>11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1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899</Words>
  <Application>Microsoft Office PowerPoint</Application>
  <PresentationFormat>Экран (4:3)</PresentationFormat>
  <Paragraphs>162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Office Theme</vt:lpstr>
      <vt:lpstr>Особенности организации и проведения ГИА - 11 в 2026 году</vt:lpstr>
      <vt:lpstr>Презентация PowerPoint</vt:lpstr>
      <vt:lpstr>Особенности ЕГЭ</vt:lpstr>
      <vt:lpstr>Участники ЕГЭ-</vt:lpstr>
      <vt:lpstr>Презентация PowerPoint</vt:lpstr>
      <vt:lpstr>Презентация PowerPoint</vt:lpstr>
      <vt:lpstr>Получить аттестат о получении среднего общего образования в 2026 году смогут выпускники, преодолевшие пороговые значения по обязательным предметам: русскому языку и математике (базовой или профильной)....</vt:lpstr>
      <vt:lpstr>Презентация PowerPoint</vt:lpstr>
      <vt:lpstr>Правила проведения ГИА-11</vt:lpstr>
      <vt:lpstr>Презентация PowerPoint</vt:lpstr>
      <vt:lpstr>Презентация PowerPoint</vt:lpstr>
      <vt:lpstr>Презентация PowerPoint</vt:lpstr>
      <vt:lpstr>Если обучающийся по состоянию здоровья не может завершить выполнение экзаменационной работы, то он досрочно покидает аудиторию. Экзамен может быть пересдан в резервные дни.</vt:lpstr>
      <vt:lpstr>Презентация PowerPoint</vt:lpstr>
      <vt:lpstr>В продолжительность экзаменов не включается время, выделенное на подготовительные мероприятия (инструктаж, заполнение регистрационных бланков и т.д.)</vt:lpstr>
      <vt:lpstr>Печать КИМ производиться в аудитории!</vt:lpstr>
      <vt:lpstr>Сканирование бланков ответов производиться в аудитории!</vt:lpstr>
      <vt:lpstr>Прием и рассмотрение апелляций</vt:lpstr>
      <vt:lpstr>Презентация PowerPoint</vt:lpstr>
      <vt:lpstr>Расписание ЕГЭ 2026 (приказ Минпросвещения России и Рособрнадзора № 787/1904 от 07.11.25)</vt:lpstr>
      <vt:lpstr>Расписание ЕГЭ 2026</vt:lpstr>
      <vt:lpstr>Продолжительность ЕГЭ</vt:lpstr>
      <vt:lpstr>Продолжительность ЕГЭ (приказ Минпросвещения России и Рособрнадзора № 798/1904 от 07.11.2025)</vt:lpstr>
      <vt:lpstr>Средства обучения и воспитания (приказ Минпросвещения России и Рособрнадзора № 798/1904 от 07.11.2025)</vt:lpstr>
      <vt:lpstr>Как получить федеральную медаль «За особые успехи в</vt:lpstr>
      <vt:lpstr>Презентация PowerPoint</vt:lpstr>
      <vt:lpstr>Презентация PowerPoint</vt:lpstr>
      <vt:lpstr>САЙТЫ В ПОМОЩЬ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218EV</cp:lastModifiedBy>
  <cp:revision>2</cp:revision>
  <dcterms:created xsi:type="dcterms:W3CDTF">2026-02-04T07:43:59Z</dcterms:created>
  <dcterms:modified xsi:type="dcterms:W3CDTF">2026-02-06T08:26:35Z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2026-02-04T00:00:00Z</vt:filetime>
  </property>
  <property fmtid="{D5CDD505-2E9C-101B-9397-08002B2CF9AE}" pid="5" name="Producer">
    <vt:lpwstr>Microsoft® PowerPoint® 2016</vt:lpwstr>
  </property>
</Properties>
</file>