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8"/>
  </p:notes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63" r:id="rId10"/>
    <p:sldId id="261" r:id="rId11"/>
    <p:sldId id="290" r:id="rId12"/>
    <p:sldId id="294" r:id="rId13"/>
    <p:sldId id="268" r:id="rId14"/>
    <p:sldId id="289" r:id="rId15"/>
    <p:sldId id="303" r:id="rId16"/>
    <p:sldId id="291" r:id="rId17"/>
    <p:sldId id="301" r:id="rId18"/>
    <p:sldId id="300" r:id="rId19"/>
    <p:sldId id="299" r:id="rId20"/>
    <p:sldId id="258" r:id="rId21"/>
    <p:sldId id="279" r:id="rId22"/>
    <p:sldId id="280" r:id="rId23"/>
    <p:sldId id="285" r:id="rId24"/>
    <p:sldId id="281" r:id="rId25"/>
    <p:sldId id="286" r:id="rId26"/>
    <p:sldId id="295" r:id="rId27"/>
    <p:sldId id="296" r:id="rId28"/>
    <p:sldId id="284" r:id="rId29"/>
    <p:sldId id="298" r:id="rId30"/>
    <p:sldId id="262" r:id="rId31"/>
    <p:sldId id="287" r:id="rId32"/>
    <p:sldId id="288" r:id="rId33"/>
    <p:sldId id="271" r:id="rId34"/>
    <p:sldId id="272" r:id="rId35"/>
    <p:sldId id="302" r:id="rId36"/>
    <p:sldId id="283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EEFF1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1;&#1080;&#1089;&#1090;%20&#1074;%20&#1064;&#1053;&#1054;%20&#1069;&#1042;&#1056;&#1048;&#1050;&#1040;%202011-%202012(1)%20&#1055;&#1088;&#1077;&#1079;&#1077;&#1085;&#1090;&#1072;&#1094;&#1080;&#1103;%20Microsoft%20PowerPoint.ppt%20(&#1040;&#1074;&#1090;&#1086;&#1089;&#1086;&#1093;&#1088;&#1072;&#1085;&#1077;&#1085;&#1085;&#1099;&#1081;)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210961976008668"/>
          <c:y val="3.5693307364344486E-2"/>
          <c:w val="0.76789038023991363"/>
          <c:h val="0.60043015928617471"/>
        </c:manualLayout>
      </c:layout>
      <c:barChart>
        <c:barDir val="col"/>
        <c:grouping val="clustered"/>
        <c:ser>
          <c:idx val="0"/>
          <c:order val="0"/>
          <c:tx>
            <c:strRef>
              <c:f>'[Лист в ШНО ЭВРИКА 2011- 2012(1) Презентация Microsoft PowerPoint.ppt (Автосохраненный)]Лист1'!$B$1</c:f>
              <c:strCache>
                <c:ptCount val="1"/>
                <c:pt idx="0">
                  <c:v>Количество учащихся в ШНО</c:v>
                </c:pt>
              </c:strCache>
            </c:strRef>
          </c:tx>
          <c:cat>
            <c:numRef>
              <c:f>'[Лист в ШНО ЭВРИКА 2011- 2012(1) Презентация Microsoft PowerPoint.ppt (Автосохраненный)]Лист1'!$A$2:$A$4</c:f>
              <c:numCache>
                <c:formatCode>mmm/yy</c:formatCode>
                <c:ptCount val="3"/>
                <c:pt idx="0">
                  <c:v>40969</c:v>
                </c:pt>
                <c:pt idx="1">
                  <c:v>40603</c:v>
                </c:pt>
                <c:pt idx="2">
                  <c:v>40269</c:v>
                </c:pt>
              </c:numCache>
            </c:numRef>
          </c:cat>
          <c:val>
            <c:numRef>
              <c:f>'[Лист в ШНО ЭВРИКА 2011- 2012(1) Презентация Microsoft PowerPoint.ppt (Автосохраненный)]Лист1'!$B$2:$B$4</c:f>
              <c:numCache>
                <c:formatCode>General</c:formatCode>
                <c:ptCount val="3"/>
                <c:pt idx="0">
                  <c:v>16</c:v>
                </c:pt>
                <c:pt idx="1">
                  <c:v>19</c:v>
                </c:pt>
                <c:pt idx="2">
                  <c:v>14</c:v>
                </c:pt>
              </c:numCache>
            </c:numRef>
          </c:val>
        </c:ser>
        <c:ser>
          <c:idx val="1"/>
          <c:order val="1"/>
          <c:tx>
            <c:strRef>
              <c:f>'[Лист в ШНО ЭВРИКА 2011- 2012(1) Презентация Microsoft PowerPoint.ppt (Автосохраненный)]Лист1'!$C$1</c:f>
              <c:strCache>
                <c:ptCount val="1"/>
                <c:pt idx="0">
                  <c:v>Учителя-наставники (чел.)</c:v>
                </c:pt>
              </c:strCache>
            </c:strRef>
          </c:tx>
          <c:cat>
            <c:numRef>
              <c:f>'[Лист в ШНО ЭВРИКА 2011- 2012(1) Презентация Microsoft PowerPoint.ppt (Автосохраненный)]Лист1'!$A$2:$A$4</c:f>
              <c:numCache>
                <c:formatCode>mmm/yy</c:formatCode>
                <c:ptCount val="3"/>
                <c:pt idx="0">
                  <c:v>40969</c:v>
                </c:pt>
                <c:pt idx="1">
                  <c:v>40603</c:v>
                </c:pt>
                <c:pt idx="2">
                  <c:v>40269</c:v>
                </c:pt>
              </c:numCache>
            </c:numRef>
          </c:cat>
          <c:val>
            <c:numRef>
              <c:f>'[Лист в ШНО ЭВРИКА 2011- 2012(1) Презентация Microsoft PowerPoint.ppt (Автосохраненный)]Лист1'!$C$2:$C$4</c:f>
              <c:numCache>
                <c:formatCode>General</c:formatCode>
                <c:ptCount val="3"/>
                <c:pt idx="0">
                  <c:v>13</c:v>
                </c:pt>
                <c:pt idx="1">
                  <c:v>12</c:v>
                </c:pt>
                <c:pt idx="2">
                  <c:v>11</c:v>
                </c:pt>
              </c:numCache>
            </c:numRef>
          </c:val>
        </c:ser>
        <c:axId val="66000384"/>
        <c:axId val="66001920"/>
      </c:barChart>
      <c:dateAx>
        <c:axId val="66000384"/>
        <c:scaling>
          <c:orientation val="minMax"/>
        </c:scaling>
        <c:axPos val="b"/>
        <c:numFmt formatCode="mmm/yy" sourceLinked="1"/>
        <c:majorTickMark val="none"/>
        <c:tickLblPos val="nextTo"/>
        <c:crossAx val="66001920"/>
        <c:crosses val="autoZero"/>
        <c:auto val="1"/>
        <c:lblOffset val="100"/>
      </c:dateAx>
      <c:valAx>
        <c:axId val="6600192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600038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aseline="0"/>
            </a:pPr>
            <a:endParaRPr lang="ru-RU"/>
          </a:p>
        </c:txPr>
      </c:dTable>
    </c:plotArea>
    <c:plotVisOnly val="1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7ED191-501F-400A-BCDE-008A0BA0E96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BAA741-F558-4A71-B7FE-70435A9868E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ИССЛЕДОВАТЕЛЬСКАЯ </a:t>
          </a:r>
        </a:p>
        <a:p>
          <a:r>
            <a:rPr lang="ru-RU" sz="1600" b="1" dirty="0" smtClean="0">
              <a:solidFill>
                <a:srgbClr val="FF0000"/>
              </a:solidFill>
            </a:rPr>
            <a:t>ДЕЯТЕЛЬНОСТЬ</a:t>
          </a:r>
          <a:endParaRPr lang="ru-RU" sz="1600" b="1" dirty="0">
            <a:solidFill>
              <a:srgbClr val="FF0000"/>
            </a:solidFill>
          </a:endParaRPr>
        </a:p>
      </dgm:t>
    </dgm:pt>
    <dgm:pt modelId="{B12A3D38-F409-4988-9740-79F0355EDDAB}" type="parTrans" cxnId="{EEC93F49-C69B-42E3-BB73-EA8B700D60A5}">
      <dgm:prSet/>
      <dgm:spPr/>
      <dgm:t>
        <a:bodyPr/>
        <a:lstStyle/>
        <a:p>
          <a:endParaRPr lang="ru-RU"/>
        </a:p>
      </dgm:t>
    </dgm:pt>
    <dgm:pt modelId="{D4D71E4A-E2B7-4CF2-9F9B-A521DB8ADE7D}" type="sibTrans" cxnId="{EEC93F49-C69B-42E3-BB73-EA8B700D60A5}">
      <dgm:prSet/>
      <dgm:spPr/>
      <dgm:t>
        <a:bodyPr/>
        <a:lstStyle/>
        <a:p>
          <a:endParaRPr lang="ru-RU"/>
        </a:p>
      </dgm:t>
    </dgm:pt>
    <dgm:pt modelId="{5677B267-92AE-409E-8464-9C44B718F63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НАУЧНО-ПРАКТИЧЕСКАЯ КОНФЕРЕНЦИЯ</a:t>
          </a:r>
          <a:endParaRPr lang="ru-RU" sz="1600" b="1" dirty="0">
            <a:solidFill>
              <a:srgbClr val="FF0000"/>
            </a:solidFill>
          </a:endParaRPr>
        </a:p>
      </dgm:t>
    </dgm:pt>
    <dgm:pt modelId="{55E3008C-8307-46CF-B036-18709896D1C3}" type="parTrans" cxnId="{961E53E8-EAAC-4812-99C5-6E5E8E8F28C2}">
      <dgm:prSet/>
      <dgm:spPr/>
      <dgm:t>
        <a:bodyPr/>
        <a:lstStyle/>
        <a:p>
          <a:endParaRPr lang="ru-RU" dirty="0"/>
        </a:p>
      </dgm:t>
    </dgm:pt>
    <dgm:pt modelId="{C12D87DC-10D0-4825-BB68-FBE6FB9C4591}" type="sibTrans" cxnId="{961E53E8-EAAC-4812-99C5-6E5E8E8F28C2}">
      <dgm:prSet/>
      <dgm:spPr/>
      <dgm:t>
        <a:bodyPr/>
        <a:lstStyle/>
        <a:p>
          <a:endParaRPr lang="ru-RU"/>
        </a:p>
      </dgm:t>
    </dgm:pt>
    <dgm:pt modelId="{F56CEBFE-1DB0-4F83-8EFA-9F71A733FD1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ПРЕДМЕТНЫЕ НЕДЕЛИ</a:t>
          </a:r>
          <a:endParaRPr lang="ru-RU" sz="1600" b="1" dirty="0">
            <a:solidFill>
              <a:srgbClr val="C00000"/>
            </a:solidFill>
          </a:endParaRPr>
        </a:p>
      </dgm:t>
    </dgm:pt>
    <dgm:pt modelId="{ADA3222B-6E14-48F3-9F82-5C08CA869F19}" type="parTrans" cxnId="{383C7E59-479B-429A-B971-C246E450364D}">
      <dgm:prSet/>
      <dgm:spPr/>
      <dgm:t>
        <a:bodyPr/>
        <a:lstStyle/>
        <a:p>
          <a:endParaRPr lang="ru-RU" dirty="0"/>
        </a:p>
      </dgm:t>
    </dgm:pt>
    <dgm:pt modelId="{5BD94B30-125D-4887-AB44-8B26413EA10C}" type="sibTrans" cxnId="{383C7E59-479B-429A-B971-C246E450364D}">
      <dgm:prSet/>
      <dgm:spPr/>
      <dgm:t>
        <a:bodyPr/>
        <a:lstStyle/>
        <a:p>
          <a:endParaRPr lang="ru-RU"/>
        </a:p>
      </dgm:t>
    </dgm:pt>
    <dgm:pt modelId="{225C4E5E-0DF0-40E3-9A69-867AC58D17E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ВЫСТАВКИ ТВОРЧЕСКИХ РАБОТ И ПРЕДСТАВЛЕНИЕ ПРЕЗЕНТАЦИЙ</a:t>
          </a:r>
          <a:endParaRPr lang="ru-RU" sz="1400" b="1" dirty="0">
            <a:solidFill>
              <a:srgbClr val="C00000"/>
            </a:solidFill>
          </a:endParaRPr>
        </a:p>
      </dgm:t>
    </dgm:pt>
    <dgm:pt modelId="{CDE0F1E0-896A-4306-B56E-FC1917DB22EF}" type="parTrans" cxnId="{C3D401B5-6E0E-4D9E-8905-9EBD77A6EDEE}">
      <dgm:prSet/>
      <dgm:spPr/>
      <dgm:t>
        <a:bodyPr/>
        <a:lstStyle/>
        <a:p>
          <a:endParaRPr lang="ru-RU" dirty="0"/>
        </a:p>
      </dgm:t>
    </dgm:pt>
    <dgm:pt modelId="{5B5C407C-CF98-477D-8626-FFE8AF7ED39B}" type="sibTrans" cxnId="{C3D401B5-6E0E-4D9E-8905-9EBD77A6EDEE}">
      <dgm:prSet/>
      <dgm:spPr/>
      <dgm:t>
        <a:bodyPr/>
        <a:lstStyle/>
        <a:p>
          <a:endParaRPr lang="ru-RU"/>
        </a:p>
      </dgm:t>
    </dgm:pt>
    <dgm:pt modelId="{EB762127-E8DD-4EA6-8B56-C12549C90AC3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C00000"/>
              </a:solidFill>
            </a:rPr>
            <a:t>КОНКУРСЫ:</a:t>
          </a:r>
        </a:p>
        <a:p>
          <a:pPr algn="l"/>
          <a:r>
            <a:rPr lang="ru-RU" sz="1400" b="1" dirty="0" smtClean="0">
              <a:solidFill>
                <a:srgbClr val="C00000"/>
              </a:solidFill>
            </a:rPr>
            <a:t>ГОРОДСКИЕ ЛИХАЧЕВСКИЕ ЧТЕНИЯ</a:t>
          </a:r>
        </a:p>
        <a:p>
          <a:pPr algn="ctr"/>
          <a:r>
            <a:rPr lang="ru-RU" sz="1400" b="1" dirty="0" smtClean="0">
              <a:solidFill>
                <a:srgbClr val="C00000"/>
              </a:solidFill>
            </a:rPr>
            <a:t> (ноябрь 2011 –февраль 2012);</a:t>
          </a:r>
        </a:p>
        <a:p>
          <a:pPr algn="ctr"/>
          <a:r>
            <a:rPr lang="ru-RU" sz="1400" b="1" dirty="0" smtClean="0">
              <a:solidFill>
                <a:srgbClr val="C00000"/>
              </a:solidFill>
            </a:rPr>
            <a:t>КОНКУРС МУЛЬТИМЕДИЙНЫХ ПРОЕКТОВ «НА ГРАНИ ФАНТАСТИКИ» (сентябрь 2011 г.)</a:t>
          </a:r>
        </a:p>
        <a:p>
          <a:pPr algn="ctr"/>
          <a:r>
            <a:rPr lang="ru-RU" sz="1400" b="1" dirty="0" smtClean="0">
              <a:solidFill>
                <a:srgbClr val="C00000"/>
              </a:solidFill>
            </a:rPr>
            <a:t>РАЙОННАЯ ИСТОРИКО-КРАЕВЕДЧЕСКАЯ КОНФЕРЕНЦИЯ «ВОЙНА. БЛОКАДА. ЛЕНИНГРАД» (декабрь 2011 г.)</a:t>
          </a:r>
        </a:p>
        <a:p>
          <a:pPr algn="ctr"/>
          <a:r>
            <a:rPr lang="ru-RU" sz="1400" b="1" dirty="0" smtClean="0">
              <a:solidFill>
                <a:srgbClr val="C00000"/>
              </a:solidFill>
            </a:rPr>
            <a:t>РАЙОННЫЕ КРАЕВЕДЧЕСКИЕ ЧТЕНИЯ</a:t>
          </a:r>
        </a:p>
        <a:p>
          <a:pPr algn="ctr"/>
          <a:r>
            <a:rPr lang="ru-RU" sz="1400" b="1" dirty="0" smtClean="0">
              <a:solidFill>
                <a:srgbClr val="C00000"/>
              </a:solidFill>
            </a:rPr>
            <a:t>РАЙОННЫЙ КОНКУРС ИССЛЕДОВАТЕЛЬСКИХ РАБОТ ПО ИСТОРИИ</a:t>
          </a:r>
        </a:p>
        <a:p>
          <a:pPr algn="ctr"/>
          <a:r>
            <a:rPr lang="ru-RU" sz="1400" b="1" dirty="0" smtClean="0">
              <a:solidFill>
                <a:srgbClr val="C00000"/>
              </a:solidFill>
            </a:rPr>
            <a:t>ПРЕДМЕТНЫЕ ОЛИМПИАДЫ</a:t>
          </a:r>
          <a:endParaRPr lang="ru-RU" sz="1400" b="1" dirty="0">
            <a:solidFill>
              <a:srgbClr val="C00000"/>
            </a:solidFill>
          </a:endParaRPr>
        </a:p>
      </dgm:t>
    </dgm:pt>
    <dgm:pt modelId="{C3409FF9-D178-4B6E-B89C-D4E60C3FC737}" type="parTrans" cxnId="{04B2D418-4448-4C10-96B2-09228734E7DE}">
      <dgm:prSet/>
      <dgm:spPr/>
      <dgm:t>
        <a:bodyPr/>
        <a:lstStyle/>
        <a:p>
          <a:endParaRPr lang="ru-RU" dirty="0"/>
        </a:p>
      </dgm:t>
    </dgm:pt>
    <dgm:pt modelId="{33F73D1C-AF35-4A60-8133-9ADEA3BA121C}" type="sibTrans" cxnId="{04B2D418-4448-4C10-96B2-09228734E7DE}">
      <dgm:prSet/>
      <dgm:spPr/>
      <dgm:t>
        <a:bodyPr/>
        <a:lstStyle/>
        <a:p>
          <a:endParaRPr lang="ru-RU"/>
        </a:p>
      </dgm:t>
    </dgm:pt>
    <dgm:pt modelId="{FCC938B0-41D0-4060-9BEC-A36436B81CC5}">
      <dgm:prSet phldrT="[Текст]" phldr="1" custRadScaleRad="150829" custRadScaleInc="111582"/>
      <dgm:spPr/>
      <dgm:t>
        <a:bodyPr/>
        <a:lstStyle/>
        <a:p>
          <a:endParaRPr lang="ru-RU" dirty="0"/>
        </a:p>
      </dgm:t>
    </dgm:pt>
    <dgm:pt modelId="{C9DE9E74-6936-41F1-804B-B03BA32C5379}" type="parTrans" cxnId="{D4913275-9F1B-4033-A9ED-A47E8D9E2654}">
      <dgm:prSet/>
      <dgm:spPr/>
      <dgm:t>
        <a:bodyPr/>
        <a:lstStyle/>
        <a:p>
          <a:endParaRPr lang="ru-RU"/>
        </a:p>
      </dgm:t>
    </dgm:pt>
    <dgm:pt modelId="{7F8BDB70-3064-4D4D-81C6-F87CC366EAB9}" type="sibTrans" cxnId="{D4913275-9F1B-4033-A9ED-A47E8D9E2654}">
      <dgm:prSet/>
      <dgm:spPr/>
      <dgm:t>
        <a:bodyPr/>
        <a:lstStyle/>
        <a:p>
          <a:endParaRPr lang="ru-RU"/>
        </a:p>
      </dgm:t>
    </dgm:pt>
    <dgm:pt modelId="{7296EF6D-47DA-477E-881B-60EEF91AC6FD}">
      <dgm:prSet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НЕСТАНДАРТНЫЕ УРОКИ</a:t>
          </a:r>
          <a:endParaRPr lang="ru-RU" sz="1600" b="1" dirty="0">
            <a:solidFill>
              <a:srgbClr val="C00000"/>
            </a:solidFill>
          </a:endParaRPr>
        </a:p>
      </dgm:t>
    </dgm:pt>
    <dgm:pt modelId="{6B8832BA-0A5A-4B04-8628-988ECB331FB6}" type="parTrans" cxnId="{7061383A-27AC-40E1-88F2-A3F3B07EF6B2}">
      <dgm:prSet/>
      <dgm:spPr/>
      <dgm:t>
        <a:bodyPr/>
        <a:lstStyle/>
        <a:p>
          <a:endParaRPr lang="ru-RU" dirty="0"/>
        </a:p>
      </dgm:t>
    </dgm:pt>
    <dgm:pt modelId="{B5E0BEA5-E3FC-4454-B204-85CBFAD5B093}" type="sibTrans" cxnId="{7061383A-27AC-40E1-88F2-A3F3B07EF6B2}">
      <dgm:prSet/>
      <dgm:spPr/>
      <dgm:t>
        <a:bodyPr/>
        <a:lstStyle/>
        <a:p>
          <a:endParaRPr lang="ru-RU"/>
        </a:p>
      </dgm:t>
    </dgm:pt>
    <dgm:pt modelId="{A1C39D5F-0BA1-4330-AF92-CC49AC065938}" type="pres">
      <dgm:prSet presAssocID="{007ED191-501F-400A-BCDE-008A0BA0E96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AFEEC7-04CA-4DDF-B064-F5A03CA79920}" type="pres">
      <dgm:prSet presAssocID="{FFBAA741-F558-4A71-B7FE-70435A9868E3}" presName="centerShape" presStyleLbl="node0" presStyleIdx="0" presStyleCnt="1" custScaleX="187397" custScaleY="49930" custLinFactNeighborX="-6963" custLinFactNeighborY="-7328"/>
      <dgm:spPr/>
      <dgm:t>
        <a:bodyPr/>
        <a:lstStyle/>
        <a:p>
          <a:endParaRPr lang="ru-RU"/>
        </a:p>
      </dgm:t>
    </dgm:pt>
    <dgm:pt modelId="{B9B50EB2-5A7D-4D45-B00C-A8431A5F63D9}" type="pres">
      <dgm:prSet presAssocID="{55E3008C-8307-46CF-B036-18709896D1C3}" presName="Name9" presStyleLbl="parChTrans1D2" presStyleIdx="0" presStyleCnt="5"/>
      <dgm:spPr/>
      <dgm:t>
        <a:bodyPr/>
        <a:lstStyle/>
        <a:p>
          <a:endParaRPr lang="ru-RU"/>
        </a:p>
      </dgm:t>
    </dgm:pt>
    <dgm:pt modelId="{CCAD426F-73EA-42CF-983B-0A1F6DE0C62F}" type="pres">
      <dgm:prSet presAssocID="{55E3008C-8307-46CF-B036-18709896D1C3}" presName="connTx" presStyleLbl="parChTrans1D2" presStyleIdx="0" presStyleCnt="5"/>
      <dgm:spPr/>
      <dgm:t>
        <a:bodyPr/>
        <a:lstStyle/>
        <a:p>
          <a:endParaRPr lang="ru-RU"/>
        </a:p>
      </dgm:t>
    </dgm:pt>
    <dgm:pt modelId="{3FC19DBA-B3B3-4163-8D8E-33C8FE253553}" type="pres">
      <dgm:prSet presAssocID="{5677B267-92AE-409E-8464-9C44B718F633}" presName="node" presStyleLbl="node1" presStyleIdx="0" presStyleCnt="5" custScaleX="261935" custScaleY="46876" custRadScaleRad="89474" custRadScaleInc="-24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139A7-B4C0-49C2-B059-580D24DA0050}" type="pres">
      <dgm:prSet presAssocID="{ADA3222B-6E14-48F3-9F82-5C08CA869F19}" presName="Name9" presStyleLbl="parChTrans1D2" presStyleIdx="1" presStyleCnt="5"/>
      <dgm:spPr/>
      <dgm:t>
        <a:bodyPr/>
        <a:lstStyle/>
        <a:p>
          <a:endParaRPr lang="ru-RU"/>
        </a:p>
      </dgm:t>
    </dgm:pt>
    <dgm:pt modelId="{E9F2BFF8-B65D-4B8F-88C3-DEAC3FD25B70}" type="pres">
      <dgm:prSet presAssocID="{ADA3222B-6E14-48F3-9F82-5C08CA869F19}" presName="connTx" presStyleLbl="parChTrans1D2" presStyleIdx="1" presStyleCnt="5"/>
      <dgm:spPr/>
      <dgm:t>
        <a:bodyPr/>
        <a:lstStyle/>
        <a:p>
          <a:endParaRPr lang="ru-RU"/>
        </a:p>
      </dgm:t>
    </dgm:pt>
    <dgm:pt modelId="{8644E06F-CF55-4B2F-83FD-3F6CF88D6E80}" type="pres">
      <dgm:prSet presAssocID="{F56CEBFE-1DB0-4F83-8EFA-9F71A733FD19}" presName="node" presStyleLbl="node1" presStyleIdx="1" presStyleCnt="5" custScaleX="123794" custScaleY="34802" custRadScaleRad="120287" custRadScaleInc="29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02EF4-C9A0-4149-8D43-6303951854B7}" type="pres">
      <dgm:prSet presAssocID="{CDE0F1E0-896A-4306-B56E-FC1917DB22EF}" presName="Name9" presStyleLbl="parChTrans1D2" presStyleIdx="2" presStyleCnt="5"/>
      <dgm:spPr/>
      <dgm:t>
        <a:bodyPr/>
        <a:lstStyle/>
        <a:p>
          <a:endParaRPr lang="ru-RU"/>
        </a:p>
      </dgm:t>
    </dgm:pt>
    <dgm:pt modelId="{E819EB06-E9E4-4CF0-BA9B-2F845171A503}" type="pres">
      <dgm:prSet presAssocID="{CDE0F1E0-896A-4306-B56E-FC1917DB22EF}" presName="connTx" presStyleLbl="parChTrans1D2" presStyleIdx="2" presStyleCnt="5"/>
      <dgm:spPr/>
      <dgm:t>
        <a:bodyPr/>
        <a:lstStyle/>
        <a:p>
          <a:endParaRPr lang="ru-RU"/>
        </a:p>
      </dgm:t>
    </dgm:pt>
    <dgm:pt modelId="{402E2568-10D7-478B-860A-B2630468728A}" type="pres">
      <dgm:prSet presAssocID="{225C4E5E-0DF0-40E3-9A69-867AC58D17EB}" presName="node" presStyleLbl="node1" presStyleIdx="2" presStyleCnt="5" custScaleX="146234" custRadScaleRad="139872" custRadScaleInc="-49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3A50B-2CD9-4D25-911F-9320B02094C4}" type="pres">
      <dgm:prSet presAssocID="{C3409FF9-D178-4B6E-B89C-D4E60C3FC737}" presName="Name9" presStyleLbl="parChTrans1D2" presStyleIdx="3" presStyleCnt="5"/>
      <dgm:spPr/>
      <dgm:t>
        <a:bodyPr/>
        <a:lstStyle/>
        <a:p>
          <a:endParaRPr lang="ru-RU"/>
        </a:p>
      </dgm:t>
    </dgm:pt>
    <dgm:pt modelId="{D3DD9F1C-64A8-47AD-A330-40EE7563759D}" type="pres">
      <dgm:prSet presAssocID="{C3409FF9-D178-4B6E-B89C-D4E60C3FC737}" presName="connTx" presStyleLbl="parChTrans1D2" presStyleIdx="3" presStyleCnt="5"/>
      <dgm:spPr/>
      <dgm:t>
        <a:bodyPr/>
        <a:lstStyle/>
        <a:p>
          <a:endParaRPr lang="ru-RU"/>
        </a:p>
      </dgm:t>
    </dgm:pt>
    <dgm:pt modelId="{17C2CBCA-16D6-44F5-BCD0-E34C9DF8BBC1}" type="pres">
      <dgm:prSet presAssocID="{EB762127-E8DD-4EA6-8B56-C12549C90AC3}" presName="node" presStyleLbl="node1" presStyleIdx="3" presStyleCnt="5" custScaleX="325256" custScaleY="168775" custRadScaleRad="118060" custRadScaleInc="14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DF91D-A623-41F5-9050-6F6BB5746C70}" type="pres">
      <dgm:prSet presAssocID="{6B8832BA-0A5A-4B04-8628-988ECB331FB6}" presName="Name9" presStyleLbl="parChTrans1D2" presStyleIdx="4" presStyleCnt="5"/>
      <dgm:spPr/>
      <dgm:t>
        <a:bodyPr/>
        <a:lstStyle/>
        <a:p>
          <a:endParaRPr lang="ru-RU"/>
        </a:p>
      </dgm:t>
    </dgm:pt>
    <dgm:pt modelId="{1F08AE49-DE03-4869-A5DB-3146CEE3E2CE}" type="pres">
      <dgm:prSet presAssocID="{6B8832BA-0A5A-4B04-8628-988ECB331FB6}" presName="connTx" presStyleLbl="parChTrans1D2" presStyleIdx="4" presStyleCnt="5"/>
      <dgm:spPr/>
      <dgm:t>
        <a:bodyPr/>
        <a:lstStyle/>
        <a:p>
          <a:endParaRPr lang="ru-RU"/>
        </a:p>
      </dgm:t>
    </dgm:pt>
    <dgm:pt modelId="{0ABCC7B8-EB75-43BE-9690-A1246F5F4A9C}" type="pres">
      <dgm:prSet presAssocID="{7296EF6D-47DA-477E-881B-60EEF91AC6FD}" presName="node" presStyleLbl="node1" presStyleIdx="4" presStyleCnt="5" custScaleX="148119" custScaleY="45530" custRadScaleRad="162265" custRadScaleInc="-37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B2D418-4448-4C10-96B2-09228734E7DE}" srcId="{FFBAA741-F558-4A71-B7FE-70435A9868E3}" destId="{EB762127-E8DD-4EA6-8B56-C12549C90AC3}" srcOrd="3" destOrd="0" parTransId="{C3409FF9-D178-4B6E-B89C-D4E60C3FC737}" sibTransId="{33F73D1C-AF35-4A60-8133-9ADEA3BA121C}"/>
    <dgm:cxn modelId="{72106DC9-05F6-47EF-87F2-AE9360F9A1DC}" type="presOf" srcId="{F56CEBFE-1DB0-4F83-8EFA-9F71A733FD19}" destId="{8644E06F-CF55-4B2F-83FD-3F6CF88D6E80}" srcOrd="0" destOrd="0" presId="urn:microsoft.com/office/officeart/2005/8/layout/radial1"/>
    <dgm:cxn modelId="{1162591B-AF9F-490C-A386-DCFB729B4996}" type="presOf" srcId="{6B8832BA-0A5A-4B04-8628-988ECB331FB6}" destId="{1F08AE49-DE03-4869-A5DB-3146CEE3E2CE}" srcOrd="1" destOrd="0" presId="urn:microsoft.com/office/officeart/2005/8/layout/radial1"/>
    <dgm:cxn modelId="{78BCC68C-6233-4774-A56A-44488FCFCA1D}" type="presOf" srcId="{FFBAA741-F558-4A71-B7FE-70435A9868E3}" destId="{01AFEEC7-04CA-4DDF-B064-F5A03CA79920}" srcOrd="0" destOrd="0" presId="urn:microsoft.com/office/officeart/2005/8/layout/radial1"/>
    <dgm:cxn modelId="{383C7E59-479B-429A-B971-C246E450364D}" srcId="{FFBAA741-F558-4A71-B7FE-70435A9868E3}" destId="{F56CEBFE-1DB0-4F83-8EFA-9F71A733FD19}" srcOrd="1" destOrd="0" parTransId="{ADA3222B-6E14-48F3-9F82-5C08CA869F19}" sibTransId="{5BD94B30-125D-4887-AB44-8B26413EA10C}"/>
    <dgm:cxn modelId="{ECDE360F-9A1E-43B9-9E18-DB1CF7D45F89}" type="presOf" srcId="{C3409FF9-D178-4B6E-B89C-D4E60C3FC737}" destId="{4A03A50B-2CD9-4D25-911F-9320B02094C4}" srcOrd="0" destOrd="0" presId="urn:microsoft.com/office/officeart/2005/8/layout/radial1"/>
    <dgm:cxn modelId="{0B24816A-5808-452E-A1CC-3710F5F61859}" type="presOf" srcId="{C3409FF9-D178-4B6E-B89C-D4E60C3FC737}" destId="{D3DD9F1C-64A8-47AD-A330-40EE7563759D}" srcOrd="1" destOrd="0" presId="urn:microsoft.com/office/officeart/2005/8/layout/radial1"/>
    <dgm:cxn modelId="{F3665219-B2FF-4283-A1C4-EBE8EBF54612}" type="presOf" srcId="{CDE0F1E0-896A-4306-B56E-FC1917DB22EF}" destId="{E9102EF4-C9A0-4149-8D43-6303951854B7}" srcOrd="0" destOrd="0" presId="urn:microsoft.com/office/officeart/2005/8/layout/radial1"/>
    <dgm:cxn modelId="{EEC93F49-C69B-42E3-BB73-EA8B700D60A5}" srcId="{007ED191-501F-400A-BCDE-008A0BA0E960}" destId="{FFBAA741-F558-4A71-B7FE-70435A9868E3}" srcOrd="0" destOrd="0" parTransId="{B12A3D38-F409-4988-9740-79F0355EDDAB}" sibTransId="{D4D71E4A-E2B7-4CF2-9F9B-A521DB8ADE7D}"/>
    <dgm:cxn modelId="{60AE1843-B6A6-443E-A107-A921DD510EBA}" type="presOf" srcId="{5677B267-92AE-409E-8464-9C44B718F633}" destId="{3FC19DBA-B3B3-4163-8D8E-33C8FE253553}" srcOrd="0" destOrd="0" presId="urn:microsoft.com/office/officeart/2005/8/layout/radial1"/>
    <dgm:cxn modelId="{4C893E8D-EC23-4A0B-AFFE-FF303C0B0C75}" type="presOf" srcId="{ADA3222B-6E14-48F3-9F82-5C08CA869F19}" destId="{4C6139A7-B4C0-49C2-B059-580D24DA0050}" srcOrd="0" destOrd="0" presId="urn:microsoft.com/office/officeart/2005/8/layout/radial1"/>
    <dgm:cxn modelId="{7061383A-27AC-40E1-88F2-A3F3B07EF6B2}" srcId="{FFBAA741-F558-4A71-B7FE-70435A9868E3}" destId="{7296EF6D-47DA-477E-881B-60EEF91AC6FD}" srcOrd="4" destOrd="0" parTransId="{6B8832BA-0A5A-4B04-8628-988ECB331FB6}" sibTransId="{B5E0BEA5-E3FC-4454-B204-85CBFAD5B093}"/>
    <dgm:cxn modelId="{A0E02D1B-299C-46E7-BF2B-6F27AC9325F9}" type="presOf" srcId="{7296EF6D-47DA-477E-881B-60EEF91AC6FD}" destId="{0ABCC7B8-EB75-43BE-9690-A1246F5F4A9C}" srcOrd="0" destOrd="0" presId="urn:microsoft.com/office/officeart/2005/8/layout/radial1"/>
    <dgm:cxn modelId="{9C201A30-CD25-40D4-93CA-9E6C7208525A}" type="presOf" srcId="{CDE0F1E0-896A-4306-B56E-FC1917DB22EF}" destId="{E819EB06-E9E4-4CF0-BA9B-2F845171A503}" srcOrd="1" destOrd="0" presId="urn:microsoft.com/office/officeart/2005/8/layout/radial1"/>
    <dgm:cxn modelId="{03E3A1DB-0E81-4EE4-B371-3D1C13369701}" type="presOf" srcId="{6B8832BA-0A5A-4B04-8628-988ECB331FB6}" destId="{798DF91D-A623-41F5-9050-6F6BB5746C70}" srcOrd="0" destOrd="0" presId="urn:microsoft.com/office/officeart/2005/8/layout/radial1"/>
    <dgm:cxn modelId="{D4913275-9F1B-4033-A9ED-A47E8D9E2654}" srcId="{007ED191-501F-400A-BCDE-008A0BA0E960}" destId="{FCC938B0-41D0-4060-9BEC-A36436B81CC5}" srcOrd="1" destOrd="0" parTransId="{C9DE9E74-6936-41F1-804B-B03BA32C5379}" sibTransId="{7F8BDB70-3064-4D4D-81C6-F87CC366EAB9}"/>
    <dgm:cxn modelId="{4DEB65E7-576D-424F-BB5F-451A907DFC8F}" type="presOf" srcId="{007ED191-501F-400A-BCDE-008A0BA0E960}" destId="{A1C39D5F-0BA1-4330-AF92-CC49AC065938}" srcOrd="0" destOrd="0" presId="urn:microsoft.com/office/officeart/2005/8/layout/radial1"/>
    <dgm:cxn modelId="{961E53E8-EAAC-4812-99C5-6E5E8E8F28C2}" srcId="{FFBAA741-F558-4A71-B7FE-70435A9868E3}" destId="{5677B267-92AE-409E-8464-9C44B718F633}" srcOrd="0" destOrd="0" parTransId="{55E3008C-8307-46CF-B036-18709896D1C3}" sibTransId="{C12D87DC-10D0-4825-BB68-FBE6FB9C4591}"/>
    <dgm:cxn modelId="{1C452377-6A41-4D3C-A106-D40D25D63DAE}" type="presOf" srcId="{EB762127-E8DD-4EA6-8B56-C12549C90AC3}" destId="{17C2CBCA-16D6-44F5-BCD0-E34C9DF8BBC1}" srcOrd="0" destOrd="0" presId="urn:microsoft.com/office/officeart/2005/8/layout/radial1"/>
    <dgm:cxn modelId="{FAC1957E-EB0B-49F2-8F5A-8604401CE6D6}" type="presOf" srcId="{55E3008C-8307-46CF-B036-18709896D1C3}" destId="{CCAD426F-73EA-42CF-983B-0A1F6DE0C62F}" srcOrd="1" destOrd="0" presId="urn:microsoft.com/office/officeart/2005/8/layout/radial1"/>
    <dgm:cxn modelId="{04167553-8BBE-440F-BB04-18FAF3C3F43F}" type="presOf" srcId="{55E3008C-8307-46CF-B036-18709896D1C3}" destId="{B9B50EB2-5A7D-4D45-B00C-A8431A5F63D9}" srcOrd="0" destOrd="0" presId="urn:microsoft.com/office/officeart/2005/8/layout/radial1"/>
    <dgm:cxn modelId="{947F9808-9C48-4E63-ABED-649C1A4D5174}" type="presOf" srcId="{225C4E5E-0DF0-40E3-9A69-867AC58D17EB}" destId="{402E2568-10D7-478B-860A-B2630468728A}" srcOrd="0" destOrd="0" presId="urn:microsoft.com/office/officeart/2005/8/layout/radial1"/>
    <dgm:cxn modelId="{C3D401B5-6E0E-4D9E-8905-9EBD77A6EDEE}" srcId="{FFBAA741-F558-4A71-B7FE-70435A9868E3}" destId="{225C4E5E-0DF0-40E3-9A69-867AC58D17EB}" srcOrd="2" destOrd="0" parTransId="{CDE0F1E0-896A-4306-B56E-FC1917DB22EF}" sibTransId="{5B5C407C-CF98-477D-8626-FFE8AF7ED39B}"/>
    <dgm:cxn modelId="{1FAB874C-D912-4285-96A7-855D396AA983}" type="presOf" srcId="{ADA3222B-6E14-48F3-9F82-5C08CA869F19}" destId="{E9F2BFF8-B65D-4B8F-88C3-DEAC3FD25B70}" srcOrd="1" destOrd="0" presId="urn:microsoft.com/office/officeart/2005/8/layout/radial1"/>
    <dgm:cxn modelId="{0B9736B6-45DE-49C0-9002-529A46AA5837}" type="presParOf" srcId="{A1C39D5F-0BA1-4330-AF92-CC49AC065938}" destId="{01AFEEC7-04CA-4DDF-B064-F5A03CA79920}" srcOrd="0" destOrd="0" presId="urn:microsoft.com/office/officeart/2005/8/layout/radial1"/>
    <dgm:cxn modelId="{121724A9-55EB-4B93-87D2-3DB4F4DCCB1F}" type="presParOf" srcId="{A1C39D5F-0BA1-4330-AF92-CC49AC065938}" destId="{B9B50EB2-5A7D-4D45-B00C-A8431A5F63D9}" srcOrd="1" destOrd="0" presId="urn:microsoft.com/office/officeart/2005/8/layout/radial1"/>
    <dgm:cxn modelId="{716AEB0A-7FFB-42A3-89DA-CD23CB211C03}" type="presParOf" srcId="{B9B50EB2-5A7D-4D45-B00C-A8431A5F63D9}" destId="{CCAD426F-73EA-42CF-983B-0A1F6DE0C62F}" srcOrd="0" destOrd="0" presId="urn:microsoft.com/office/officeart/2005/8/layout/radial1"/>
    <dgm:cxn modelId="{6AFF3956-CBFF-41F3-9E19-31B2498FA31E}" type="presParOf" srcId="{A1C39D5F-0BA1-4330-AF92-CC49AC065938}" destId="{3FC19DBA-B3B3-4163-8D8E-33C8FE253553}" srcOrd="2" destOrd="0" presId="urn:microsoft.com/office/officeart/2005/8/layout/radial1"/>
    <dgm:cxn modelId="{E129FAD9-7307-41ED-8939-70749ED419C6}" type="presParOf" srcId="{A1C39D5F-0BA1-4330-AF92-CC49AC065938}" destId="{4C6139A7-B4C0-49C2-B059-580D24DA0050}" srcOrd="3" destOrd="0" presId="urn:microsoft.com/office/officeart/2005/8/layout/radial1"/>
    <dgm:cxn modelId="{34BD3492-79DE-4FBC-A4A2-B7747187FCF0}" type="presParOf" srcId="{4C6139A7-B4C0-49C2-B059-580D24DA0050}" destId="{E9F2BFF8-B65D-4B8F-88C3-DEAC3FD25B70}" srcOrd="0" destOrd="0" presId="urn:microsoft.com/office/officeart/2005/8/layout/radial1"/>
    <dgm:cxn modelId="{8289786E-17B6-4375-BFA3-567DF18C9398}" type="presParOf" srcId="{A1C39D5F-0BA1-4330-AF92-CC49AC065938}" destId="{8644E06F-CF55-4B2F-83FD-3F6CF88D6E80}" srcOrd="4" destOrd="0" presId="urn:microsoft.com/office/officeart/2005/8/layout/radial1"/>
    <dgm:cxn modelId="{ED843FAF-311A-44A0-A730-E5A3D7E9BF18}" type="presParOf" srcId="{A1C39D5F-0BA1-4330-AF92-CC49AC065938}" destId="{E9102EF4-C9A0-4149-8D43-6303951854B7}" srcOrd="5" destOrd="0" presId="urn:microsoft.com/office/officeart/2005/8/layout/radial1"/>
    <dgm:cxn modelId="{1CE27A2F-B204-4BC5-A2DC-5BD4744D8AB3}" type="presParOf" srcId="{E9102EF4-C9A0-4149-8D43-6303951854B7}" destId="{E819EB06-E9E4-4CF0-BA9B-2F845171A503}" srcOrd="0" destOrd="0" presId="urn:microsoft.com/office/officeart/2005/8/layout/radial1"/>
    <dgm:cxn modelId="{52F0B125-A623-4A2C-8CB4-7D07E68D0E1F}" type="presParOf" srcId="{A1C39D5F-0BA1-4330-AF92-CC49AC065938}" destId="{402E2568-10D7-478B-860A-B2630468728A}" srcOrd="6" destOrd="0" presId="urn:microsoft.com/office/officeart/2005/8/layout/radial1"/>
    <dgm:cxn modelId="{FACBD8B5-A171-458C-A51A-1812D499451F}" type="presParOf" srcId="{A1C39D5F-0BA1-4330-AF92-CC49AC065938}" destId="{4A03A50B-2CD9-4D25-911F-9320B02094C4}" srcOrd="7" destOrd="0" presId="urn:microsoft.com/office/officeart/2005/8/layout/radial1"/>
    <dgm:cxn modelId="{E11CB539-7CA3-48D5-944F-C2C5A48A4A74}" type="presParOf" srcId="{4A03A50B-2CD9-4D25-911F-9320B02094C4}" destId="{D3DD9F1C-64A8-47AD-A330-40EE7563759D}" srcOrd="0" destOrd="0" presId="urn:microsoft.com/office/officeart/2005/8/layout/radial1"/>
    <dgm:cxn modelId="{A3697668-0B83-4B94-AEC7-A1B24AF423A2}" type="presParOf" srcId="{A1C39D5F-0BA1-4330-AF92-CC49AC065938}" destId="{17C2CBCA-16D6-44F5-BCD0-E34C9DF8BBC1}" srcOrd="8" destOrd="0" presId="urn:microsoft.com/office/officeart/2005/8/layout/radial1"/>
    <dgm:cxn modelId="{EC9A99E6-820C-410C-A985-E818B5A6DDBE}" type="presParOf" srcId="{A1C39D5F-0BA1-4330-AF92-CC49AC065938}" destId="{798DF91D-A623-41F5-9050-6F6BB5746C70}" srcOrd="9" destOrd="0" presId="urn:microsoft.com/office/officeart/2005/8/layout/radial1"/>
    <dgm:cxn modelId="{3DDCB859-02CC-4240-A214-0698C313D28E}" type="presParOf" srcId="{798DF91D-A623-41F5-9050-6F6BB5746C70}" destId="{1F08AE49-DE03-4869-A5DB-3146CEE3E2CE}" srcOrd="0" destOrd="0" presId="urn:microsoft.com/office/officeart/2005/8/layout/radial1"/>
    <dgm:cxn modelId="{AECFF6E2-B971-479F-BDA7-06974FC8F1B6}" type="presParOf" srcId="{A1C39D5F-0BA1-4330-AF92-CC49AC065938}" destId="{0ABCC7B8-EB75-43BE-9690-A1246F5F4A9C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AFEEC7-04CA-4DDF-B064-F5A03CA79920}">
      <dsp:nvSpPr>
        <dsp:cNvPr id="0" name=""/>
        <dsp:cNvSpPr/>
      </dsp:nvSpPr>
      <dsp:spPr>
        <a:xfrm>
          <a:off x="2956658" y="2032968"/>
          <a:ext cx="3557242" cy="9477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ИССЛЕДОВАТЕЛЬСКАЯ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ДЕЯТЕЛЬНОСТЬ</a:t>
          </a:r>
          <a:endParaRPr lang="ru-RU" sz="1600" b="1" kern="1200" dirty="0">
            <a:solidFill>
              <a:srgbClr val="FF0000"/>
            </a:solidFill>
          </a:endParaRPr>
        </a:p>
      </dsp:txBody>
      <dsp:txXfrm>
        <a:off x="2956658" y="2032968"/>
        <a:ext cx="3557242" cy="947790"/>
      </dsp:txXfrm>
    </dsp:sp>
    <dsp:sp modelId="{B9B50EB2-5A7D-4D45-B00C-A8431A5F63D9}">
      <dsp:nvSpPr>
        <dsp:cNvPr id="0" name=""/>
        <dsp:cNvSpPr/>
      </dsp:nvSpPr>
      <dsp:spPr>
        <a:xfrm rot="16217327">
          <a:off x="4287902" y="1562246"/>
          <a:ext cx="904088" cy="37366"/>
        </a:xfrm>
        <a:custGeom>
          <a:avLst/>
          <a:gdLst/>
          <a:ahLst/>
          <a:cxnLst/>
          <a:rect l="0" t="0" r="0" b="0"/>
          <a:pathLst>
            <a:path>
              <a:moveTo>
                <a:pt x="0" y="18683"/>
              </a:moveTo>
              <a:lnTo>
                <a:pt x="904088" y="186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6217327">
        <a:off x="4717344" y="1558327"/>
        <a:ext cx="45204" cy="45204"/>
      </dsp:txXfrm>
    </dsp:sp>
    <dsp:sp modelId="{3FC19DBA-B3B3-4163-8D8E-33C8FE253553}">
      <dsp:nvSpPr>
        <dsp:cNvPr id="0" name=""/>
        <dsp:cNvSpPr/>
      </dsp:nvSpPr>
      <dsp:spPr>
        <a:xfrm>
          <a:off x="2258391" y="239073"/>
          <a:ext cx="4972151" cy="889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НАУЧНО-ПРАКТИЧЕСКАЯ КОНФЕРЕНЦИЯ</a:t>
          </a:r>
          <a:endParaRPr lang="ru-RU" sz="1600" b="1" kern="1200" dirty="0">
            <a:solidFill>
              <a:srgbClr val="FF0000"/>
            </a:solidFill>
          </a:endParaRPr>
        </a:p>
      </dsp:txBody>
      <dsp:txXfrm>
        <a:off x="2258391" y="239073"/>
        <a:ext cx="4972151" cy="889818"/>
      </dsp:txXfrm>
    </dsp:sp>
    <dsp:sp modelId="{4C6139A7-B4C0-49C2-B059-580D24DA0050}">
      <dsp:nvSpPr>
        <dsp:cNvPr id="0" name=""/>
        <dsp:cNvSpPr/>
      </dsp:nvSpPr>
      <dsp:spPr>
        <a:xfrm rot="21575504">
          <a:off x="6513261" y="2474508"/>
          <a:ext cx="281213" cy="37366"/>
        </a:xfrm>
        <a:custGeom>
          <a:avLst/>
          <a:gdLst/>
          <a:ahLst/>
          <a:cxnLst/>
          <a:rect l="0" t="0" r="0" b="0"/>
          <a:pathLst>
            <a:path>
              <a:moveTo>
                <a:pt x="0" y="18683"/>
              </a:moveTo>
              <a:lnTo>
                <a:pt x="281213" y="186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21575504">
        <a:off x="6646837" y="2486162"/>
        <a:ext cx="14060" cy="14060"/>
      </dsp:txXfrm>
    </dsp:sp>
    <dsp:sp modelId="{8644E06F-CF55-4B2F-83FD-3F6CF88D6E80}">
      <dsp:nvSpPr>
        <dsp:cNvPr id="0" name=""/>
        <dsp:cNvSpPr/>
      </dsp:nvSpPr>
      <dsp:spPr>
        <a:xfrm>
          <a:off x="6794094" y="2153508"/>
          <a:ext cx="2349905" cy="660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ПРЕДМЕТНЫЕ НЕДЕЛИ</a:t>
          </a:r>
          <a:endParaRPr lang="ru-RU" sz="1600" b="1" kern="1200" dirty="0">
            <a:solidFill>
              <a:srgbClr val="C00000"/>
            </a:solidFill>
          </a:endParaRPr>
        </a:p>
      </dsp:txBody>
      <dsp:txXfrm>
        <a:off x="6794094" y="2153508"/>
        <a:ext cx="2349905" cy="660625"/>
      </dsp:txXfrm>
    </dsp:sp>
    <dsp:sp modelId="{E9102EF4-C9A0-4149-8D43-6303951854B7}">
      <dsp:nvSpPr>
        <dsp:cNvPr id="0" name=""/>
        <dsp:cNvSpPr/>
      </dsp:nvSpPr>
      <dsp:spPr>
        <a:xfrm rot="2304575">
          <a:off x="5088121" y="3550957"/>
          <a:ext cx="1975176" cy="37366"/>
        </a:xfrm>
        <a:custGeom>
          <a:avLst/>
          <a:gdLst/>
          <a:ahLst/>
          <a:cxnLst/>
          <a:rect l="0" t="0" r="0" b="0"/>
          <a:pathLst>
            <a:path>
              <a:moveTo>
                <a:pt x="0" y="18683"/>
              </a:moveTo>
              <a:lnTo>
                <a:pt x="1975176" y="186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 rot="2304575">
        <a:off x="6026330" y="3520261"/>
        <a:ext cx="98758" cy="98758"/>
      </dsp:txXfrm>
    </dsp:sp>
    <dsp:sp modelId="{402E2568-10D7-478B-860A-B2630468728A}">
      <dsp:nvSpPr>
        <dsp:cNvPr id="0" name=""/>
        <dsp:cNvSpPr/>
      </dsp:nvSpPr>
      <dsp:spPr>
        <a:xfrm>
          <a:off x="6368129" y="3952812"/>
          <a:ext cx="2775870" cy="1898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ВЫСТАВКИ ТВОРЧЕСКИХ РАБОТ И ПРЕДСТАВЛЕНИЕ ПРЕЗЕНТАЦИЙ</a:t>
          </a:r>
          <a:endParaRPr lang="ru-RU" sz="1400" b="1" kern="1200" dirty="0">
            <a:solidFill>
              <a:srgbClr val="C00000"/>
            </a:solidFill>
          </a:endParaRPr>
        </a:p>
      </dsp:txBody>
      <dsp:txXfrm>
        <a:off x="6368129" y="3952812"/>
        <a:ext cx="2775870" cy="1898238"/>
      </dsp:txXfrm>
    </dsp:sp>
    <dsp:sp modelId="{4A03A50B-2CD9-4D25-911F-9320B02094C4}">
      <dsp:nvSpPr>
        <dsp:cNvPr id="0" name=""/>
        <dsp:cNvSpPr/>
      </dsp:nvSpPr>
      <dsp:spPr>
        <a:xfrm rot="7428926">
          <a:off x="4065746" y="3145283"/>
          <a:ext cx="458767" cy="37366"/>
        </a:xfrm>
        <a:custGeom>
          <a:avLst/>
          <a:gdLst/>
          <a:ahLst/>
          <a:cxnLst/>
          <a:rect l="0" t="0" r="0" b="0"/>
          <a:pathLst>
            <a:path>
              <a:moveTo>
                <a:pt x="0" y="18683"/>
              </a:moveTo>
              <a:lnTo>
                <a:pt x="458767" y="186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7428926">
        <a:off x="4283661" y="3152498"/>
        <a:ext cx="22938" cy="22938"/>
      </dsp:txXfrm>
    </dsp:sp>
    <dsp:sp modelId="{17C2CBCA-16D6-44F5-BCD0-E34C9DF8BBC1}">
      <dsp:nvSpPr>
        <dsp:cNvPr id="0" name=""/>
        <dsp:cNvSpPr/>
      </dsp:nvSpPr>
      <dsp:spPr>
        <a:xfrm>
          <a:off x="66893" y="3265756"/>
          <a:ext cx="6174135" cy="32037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КОНКУРСЫ: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ГОРОДСКИЕ ЛИХАЧЕВСКИЕ ЧТЕНИЯ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 (ноябрь 2011 –февраль 2012);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КОНКУРС МУЛЬТИМЕДИЙНЫХ ПРОЕКТОВ «НА ГРАНИ ФАНТАСТИКИ» (сентябрь 2011 г.)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РАЙОННАЯ ИСТОРИКО-КРАЕВЕДЧЕСКАЯ КОНФЕРЕНЦИЯ «ВОЙНА. БЛОКАДА. ЛЕНИНГРАД» (декабрь 2011 г.)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РАЙОННЫЕ КРАЕВЕДЧЕСКИЕ ЧТЕНИЯ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РАЙОННЫЙ КОНКУРС ИССЛЕДОВАТЕЛЬСКИХ РАБОТ ПО ИСТОРИИ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ПРЕДМЕТНЫЕ ОЛИМПИАДЫ</a:t>
          </a:r>
          <a:endParaRPr lang="ru-RU" sz="1400" b="1" kern="1200" dirty="0">
            <a:solidFill>
              <a:srgbClr val="C00000"/>
            </a:solidFill>
          </a:endParaRPr>
        </a:p>
      </dsp:txBody>
      <dsp:txXfrm>
        <a:off x="66893" y="3265756"/>
        <a:ext cx="6174135" cy="3203752"/>
      </dsp:txXfrm>
    </dsp:sp>
    <dsp:sp modelId="{798DF91D-A623-41F5-9050-6F6BB5746C70}">
      <dsp:nvSpPr>
        <dsp:cNvPr id="0" name=""/>
        <dsp:cNvSpPr/>
      </dsp:nvSpPr>
      <dsp:spPr>
        <a:xfrm rot="10742452">
          <a:off x="2809561" y="2519158"/>
          <a:ext cx="150608" cy="37366"/>
        </a:xfrm>
        <a:custGeom>
          <a:avLst/>
          <a:gdLst/>
          <a:ahLst/>
          <a:cxnLst/>
          <a:rect l="0" t="0" r="0" b="0"/>
          <a:pathLst>
            <a:path>
              <a:moveTo>
                <a:pt x="0" y="18683"/>
              </a:moveTo>
              <a:lnTo>
                <a:pt x="150608" y="186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742452">
        <a:off x="2881100" y="2534076"/>
        <a:ext cx="7530" cy="7530"/>
      </dsp:txXfrm>
    </dsp:sp>
    <dsp:sp modelId="{0ABCC7B8-EB75-43BE-9690-A1246F5F4A9C}">
      <dsp:nvSpPr>
        <dsp:cNvPr id="0" name=""/>
        <dsp:cNvSpPr/>
      </dsp:nvSpPr>
      <dsp:spPr>
        <a:xfrm>
          <a:off x="0" y="2130469"/>
          <a:ext cx="2811652" cy="8642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НЕСТАНДАРТНЫЕ УРОКИ</a:t>
          </a:r>
          <a:endParaRPr lang="ru-RU" sz="1600" b="1" kern="1200" dirty="0">
            <a:solidFill>
              <a:srgbClr val="C00000"/>
            </a:solidFill>
          </a:endParaRPr>
        </a:p>
      </dsp:txBody>
      <dsp:txXfrm>
        <a:off x="0" y="2130469"/>
        <a:ext cx="2811652" cy="864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74DABFE-B0E5-4338-B473-DC9028252CF7}" type="datetimeFigureOut">
              <a:rPr lang="ru-RU"/>
              <a:pPr>
                <a:defRPr/>
              </a:pPr>
              <a:t>11.10.2012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D1F91E2-B037-44E7-B58A-E949B2F5B6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4979 w 43200"/>
                <a:gd name="T3" fmla="*/ 26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</p:grpSp>
      <p:sp>
        <p:nvSpPr>
          <p:cNvPr id="3379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+mn-lt"/>
              </a:defRPr>
            </a:lvl2pPr>
          </a:lstStyle>
          <a:p>
            <a:pPr lvl="1">
              <a:defRPr/>
            </a:pPr>
            <a:fld id="{E31A1710-903F-4DA5-ADD0-2C1852C49C09}" type="slidenum">
              <a:rPr lang="ru-RU"/>
              <a:pPr lvl="1"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9B8069A-42AC-4553-8E6A-32A7586F0C8E}" type="slidenum">
              <a:rPr lang="ru-RU"/>
              <a:pPr lvl="1">
                <a:defRPr/>
              </a:pPr>
              <a:t>‹#›</a:t>
            </a:fld>
            <a:endParaRPr lang="ru-RU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F80766D-9AEB-44A5-B7D2-8FD55CCA90E4}" type="slidenum">
              <a:rPr lang="ru-RU"/>
              <a:pPr lvl="1">
                <a:defRPr/>
              </a:pPr>
              <a:t>‹#›</a:t>
            </a:fld>
            <a:endParaRPr lang="ru-RU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5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29E9D9A-A171-4035-8352-1AE848FE9C96}" type="slidenum">
              <a:rPr lang="ru-RU"/>
              <a:pPr lvl="1">
                <a:defRPr/>
              </a:pPr>
              <a:t>‹#›</a:t>
            </a:fld>
            <a:endParaRPr lang="ru-RU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2625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2625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D6BB669-AC70-46A6-B878-5CFF625CB337}" type="slidenum">
              <a:rPr lang="ru-RU"/>
              <a:pPr lvl="1">
                <a:defRPr/>
              </a:pPr>
              <a:t>‹#›</a:t>
            </a:fld>
            <a:endParaRPr lang="ru-RU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7238845-508C-433D-BA4D-53885B98AB7C}" type="slidenum">
              <a:rPr lang="ru-RU"/>
              <a:pPr lvl="1">
                <a:defRPr/>
              </a:pPr>
              <a:t>‹#›</a:t>
            </a:fld>
            <a:endParaRPr lang="ru-RU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5025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8B90AECF-567D-432E-A25A-A56DE1EF7AE6}" type="slidenum">
              <a:rPr lang="ru-RU"/>
              <a:pPr lvl="1">
                <a:defRPr/>
              </a:pPr>
              <a:t>‹#›</a:t>
            </a:fld>
            <a:endParaRPr lang="ru-RU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E2D5ADA-067F-436A-B564-5D1D674C6D65}" type="slidenum">
              <a:rPr lang="ru-RU"/>
              <a:pPr lvl="1">
                <a:defRPr/>
              </a:pPr>
              <a:t>‹#›</a:t>
            </a:fld>
            <a:endParaRPr lang="ru-RU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2625" y="609600"/>
            <a:ext cx="8080375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6214960-DAFE-47DA-B621-FB61349B3D2C}" type="slidenum">
              <a:rPr lang="ru-RU"/>
              <a:pPr lvl="1">
                <a:defRPr/>
              </a:pPr>
              <a:t>‹#›</a:t>
            </a:fld>
            <a:endParaRPr lang="ru-RU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8C74621-A485-4141-8B9B-521966114181}" type="slidenum">
              <a:rPr lang="ru-RU"/>
              <a:pPr lvl="1">
                <a:defRPr/>
              </a:pPr>
              <a:t>‹#›</a:t>
            </a:fld>
            <a:endParaRPr lang="ru-RU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FBE4D27-B0E5-478F-96D7-55AD1E27FE61}" type="slidenum">
              <a:rPr lang="ru-RU"/>
              <a:pPr lvl="1">
                <a:defRPr/>
              </a:pPr>
              <a:t>‹#›</a:t>
            </a:fld>
            <a:endParaRPr lang="ru-RU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E969555-28C5-4B0D-B7B3-AAA1C07F1467}" type="slidenum">
              <a:rPr lang="ru-RU"/>
              <a:pPr lvl="1">
                <a:defRPr/>
              </a:pPr>
              <a:t>‹#›</a:t>
            </a:fld>
            <a:endParaRPr lang="ru-RU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CE5911B-E44B-4C92-9AF4-EE4E3AA437C7}" type="slidenum">
              <a:rPr lang="ru-RU"/>
              <a:pPr lvl="1">
                <a:defRPr/>
              </a:pPr>
              <a:t>‹#›</a:t>
            </a:fld>
            <a:endParaRPr lang="ru-RU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1EB854B-0DC2-4F36-86DE-31540236377B}" type="slidenum">
              <a:rPr lang="ru-RU"/>
              <a:pPr lvl="1">
                <a:defRPr/>
              </a:pPr>
              <a:t>‹#›</a:t>
            </a:fld>
            <a:endParaRPr lang="ru-RU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E3C4A1D-B38E-4106-9509-FD127E5824E1}" type="slidenum">
              <a:rPr lang="ru-RU"/>
              <a:pPr lvl="1">
                <a:defRPr/>
              </a:pPr>
              <a:t>‹#›</a:t>
            </a:fld>
            <a:endParaRPr lang="ru-RU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67A7887-80FE-4821-96D2-35F2886280A7}" type="slidenum">
              <a:rPr lang="ru-RU"/>
              <a:pPr lvl="1">
                <a:defRPr/>
              </a:pPr>
              <a:t>‹#›</a:t>
            </a:fld>
            <a:endParaRPr lang="ru-RU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188A106-AE29-4225-8F34-656D2E9464E1}" type="slidenum">
              <a:rPr lang="ru-RU"/>
              <a:pPr lvl="1">
                <a:defRPr/>
              </a:pPr>
              <a:t>‹#›</a:t>
            </a:fld>
            <a:endParaRPr lang="ru-RU" dirty="0"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3277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32772" name="Arc 4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</p:grpSp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kumimoji="0" sz="1400">
                <a:latin typeface="+mj-lt"/>
                <a:cs typeface="+mn-cs"/>
              </a:defRPr>
            </a:lvl2pPr>
          </a:lstStyle>
          <a:p>
            <a:pPr lvl="1">
              <a:defRPr/>
            </a:pPr>
            <a:fld id="{1F3A5BB2-78D3-43AF-801C-9774757F3B3E}" type="slidenum">
              <a:rPr lang="ru-RU"/>
              <a:pPr lvl="1"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  <p:sldLayoutId id="2147484210" r:id="rId13"/>
    <p:sldLayoutId id="2147484211" r:id="rId14"/>
    <p:sldLayoutId id="2147484212" r:id="rId15"/>
    <p:sldLayoutId id="2147484213" r:id="rId16"/>
    <p:sldLayoutId id="2147484214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2berega.spb.ru/org/116-106/folde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676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b="1" dirty="0" smtClean="0">
                <a:latin typeface="Times New Roman" pitchFamily="18" charset="0"/>
              </a:rPr>
              <a:t>ГОСУДАРСТВЕННОЕ ОБЩЕОБРАЗОВАТЕЛЬНОЕ УЧРЕЖДЕНИЕ СРЕДНЯЯ ОБЩЕОБРАЗОВАТЕЛЬНАЯ ШКОЛА № 591 НЕВСКОГО РАЙОНА САНКТ-ПЕТЕРБУРГА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hlink"/>
                </a:solidFill>
                <a:latin typeface="Times New Roman" pitchFamily="18" charset="0"/>
              </a:rPr>
              <a:t>НАУЧНОЕ ОБЩЕСТВО УЧАЩИХСЯ «ЭВРИКА»</a:t>
            </a:r>
          </a:p>
        </p:txBody>
      </p:sp>
      <p:sp>
        <p:nvSpPr>
          <p:cNvPr id="19459" name="Text Box 9"/>
          <p:cNvSpPr txBox="1">
            <a:spLocks noChangeArrowheads="1"/>
          </p:cNvSpPr>
          <p:nvPr/>
        </p:nvSpPr>
        <p:spPr bwMode="auto">
          <a:xfrm>
            <a:off x="2126897" y="4833409"/>
            <a:ext cx="50196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2800" b="1" dirty="0">
                <a:solidFill>
                  <a:schemeClr val="hlink"/>
                </a:solidFill>
              </a:rPr>
              <a:t>О работе ШНО «ЭВРИКА» в 2011 – 2012 учебном году</a:t>
            </a: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3886200" y="2209800"/>
            <a:ext cx="4572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2400">
                <a:solidFill>
                  <a:schemeClr val="accent2"/>
                </a:solidFill>
                <a:latin typeface="Monotype Corsiva" pitchFamily="66" charset="0"/>
              </a:rPr>
              <a:t>«О сколько нам открытий чудных</a:t>
            </a:r>
          </a:p>
          <a:p>
            <a:r>
              <a:rPr kumimoji="0" lang="ru-RU" sz="2400">
                <a:solidFill>
                  <a:schemeClr val="accent2"/>
                </a:solidFill>
                <a:latin typeface="Monotype Corsiva" pitchFamily="66" charset="0"/>
              </a:rPr>
              <a:t>Готовят просвещенья дух</a:t>
            </a:r>
          </a:p>
          <a:p>
            <a:r>
              <a:rPr kumimoji="0" lang="ru-RU" sz="2400">
                <a:solidFill>
                  <a:schemeClr val="accent2"/>
                </a:solidFill>
                <a:latin typeface="Monotype Corsiva" pitchFamily="66" charset="0"/>
              </a:rPr>
              <a:t>И опыт, сын ошибок трудных,</a:t>
            </a:r>
          </a:p>
          <a:p>
            <a:r>
              <a:rPr kumimoji="0" lang="ru-RU" sz="2400">
                <a:solidFill>
                  <a:schemeClr val="accent2"/>
                </a:solidFill>
                <a:latin typeface="Monotype Corsiva" pitchFamily="66" charset="0"/>
              </a:rPr>
              <a:t>И гений, парадоксов друг…»</a:t>
            </a:r>
          </a:p>
          <a:p>
            <a:r>
              <a:rPr kumimoji="0" lang="ru-RU" sz="2400">
                <a:solidFill>
                  <a:schemeClr val="accent2"/>
                </a:solidFill>
                <a:latin typeface="Monotype Corsiva" pitchFamily="66" charset="0"/>
              </a:rPr>
              <a:t>		(А.С.Пушкин)</a:t>
            </a:r>
          </a:p>
        </p:txBody>
      </p:sp>
      <p:pic>
        <p:nvPicPr>
          <p:cNvPr id="19461" name="Picture 12" descr="125219-9ea0850a4deebd92efb3233b716583d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2095500"/>
            <a:ext cx="29972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3" descr="adf57feb4f3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11975" y="4697413"/>
            <a:ext cx="1898650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146050"/>
            <a:ext cx="808037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latin typeface="Times New Roman" pitchFamily="18" charset="0"/>
              </a:rPr>
              <a:t>ИТОГИ  РАБОТЫ ШНО «ЭВРИКА» ЗА 3 ГОДА</a:t>
            </a:r>
          </a:p>
        </p:txBody>
      </p:sp>
      <p:sp>
        <p:nvSpPr>
          <p:cNvPr id="28675" name="TextBox 10"/>
          <p:cNvSpPr txBox="1">
            <a:spLocks noChangeArrowheads="1"/>
          </p:cNvSpPr>
          <p:nvPr/>
        </p:nvSpPr>
        <p:spPr bwMode="auto">
          <a:xfrm>
            <a:off x="736600" y="1316038"/>
            <a:ext cx="755491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Результаты (итоги) 1 конференции ШНО «ЭВРИКА» ( апрель 2010 г.)</a:t>
            </a:r>
          </a:p>
          <a:p>
            <a:r>
              <a:rPr lang="ru-RU"/>
              <a:t>	участвовало: 12</a:t>
            </a:r>
            <a:endParaRPr lang="ru-RU">
              <a:latin typeface="Arial" charset="0"/>
            </a:endParaRPr>
          </a:p>
          <a:p>
            <a:r>
              <a:rPr lang="ru-RU">
                <a:latin typeface="Arial" charset="0"/>
              </a:rPr>
              <a:t>	</a:t>
            </a:r>
            <a:r>
              <a:rPr lang="ru-RU"/>
              <a:t>количество победителей: 4</a:t>
            </a:r>
          </a:p>
          <a:p>
            <a:r>
              <a:rPr lang="ru-RU"/>
              <a:t>	предметы: история, биология, русский язык, литература</a:t>
            </a:r>
          </a:p>
          <a:p>
            <a:r>
              <a:rPr lang="ru-RU"/>
              <a:t>	Учителя: Петкевич Е.М</a:t>
            </a:r>
            <a:r>
              <a:rPr lang="en-US"/>
              <a:t>.;</a:t>
            </a:r>
            <a:r>
              <a:rPr lang="ru-RU"/>
              <a:t> Назарова С.Н.</a:t>
            </a:r>
            <a:r>
              <a:rPr lang="en-US"/>
              <a:t>; </a:t>
            </a:r>
            <a:r>
              <a:rPr lang="ru-RU"/>
              <a:t>Гнедич О.Н.; Родина Г.А</a:t>
            </a:r>
          </a:p>
        </p:txBody>
      </p:sp>
      <p:sp>
        <p:nvSpPr>
          <p:cNvPr id="28676" name="TextBox 12"/>
          <p:cNvSpPr txBox="1">
            <a:spLocks noChangeArrowheads="1"/>
          </p:cNvSpPr>
          <p:nvPr/>
        </p:nvSpPr>
        <p:spPr bwMode="auto">
          <a:xfrm>
            <a:off x="722313" y="2820988"/>
            <a:ext cx="79279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Результаты (итоги) 2 конференции ШНО «ЭВРИКА» ( март- апрель 2011 г.)</a:t>
            </a:r>
          </a:p>
          <a:p>
            <a:r>
              <a:rPr lang="ru-RU"/>
              <a:t>	участвовало: 19</a:t>
            </a:r>
          </a:p>
          <a:p>
            <a:r>
              <a:rPr lang="ru-RU"/>
              <a:t>	количество победителей: 4</a:t>
            </a:r>
          </a:p>
          <a:p>
            <a:r>
              <a:rPr lang="ru-RU"/>
              <a:t>	призеры: 5</a:t>
            </a:r>
          </a:p>
          <a:p>
            <a:r>
              <a:rPr lang="ru-RU"/>
              <a:t>	предметы: история, физика, русский язык, математика</a:t>
            </a:r>
          </a:p>
          <a:p>
            <a:r>
              <a:rPr lang="ru-RU"/>
              <a:t>	Учителя: Григорьева Л.Н.;  Назарова С.Н.; Петкевич Е.М.; </a:t>
            </a:r>
          </a:p>
          <a:p>
            <a:r>
              <a:rPr lang="ru-RU"/>
              <a:t> Клюкина Н.А.; Чернышева Е.А.</a:t>
            </a:r>
          </a:p>
          <a:p>
            <a:endParaRPr lang="ru-RU"/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804863" y="4900613"/>
            <a:ext cx="78009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Результаты (итоги) 3 конференции ШНО «Эврика» (март 2012 г.)</a:t>
            </a:r>
          </a:p>
          <a:p>
            <a:r>
              <a:rPr lang="ru-RU"/>
              <a:t>	участвовало: 15</a:t>
            </a:r>
          </a:p>
          <a:p>
            <a:r>
              <a:rPr lang="ru-RU"/>
              <a:t>	кол-во победителей: 5</a:t>
            </a:r>
          </a:p>
          <a:p>
            <a:r>
              <a:rPr lang="ru-RU"/>
              <a:t>	призеры: 7</a:t>
            </a:r>
          </a:p>
          <a:p>
            <a:r>
              <a:rPr lang="ru-RU"/>
              <a:t>	предметы: история,  английский язык, биология, литература</a:t>
            </a:r>
          </a:p>
          <a:p>
            <a:r>
              <a:rPr lang="ru-RU"/>
              <a:t>	Учителя: Петкевич Е.М.; Лиске Н.В.; Гнедич О.Н.; Кайгародова Е.Е.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игорь\Desktop\2012 - 03 - 12 - ШНО Эврика\DSC_08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52888" y="3486150"/>
            <a:ext cx="5091112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763" y="73025"/>
            <a:ext cx="8080375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Итоги работы </a:t>
            </a:r>
            <a:r>
              <a:rPr lang="en-US" dirty="0" smtClean="0"/>
              <a:t>III</a:t>
            </a:r>
            <a:r>
              <a:rPr lang="ru-RU" dirty="0" smtClean="0"/>
              <a:t> школьных Научных Чтений (март 2012)</a:t>
            </a:r>
            <a:endParaRPr lang="ru-RU" dirty="0"/>
          </a:p>
        </p:txBody>
      </p:sp>
      <p:sp>
        <p:nvSpPr>
          <p:cNvPr id="29700" name="Содержимое 2"/>
          <p:cNvSpPr>
            <a:spLocks noGrp="1"/>
          </p:cNvSpPr>
          <p:nvPr>
            <p:ph idx="1"/>
          </p:nvPr>
        </p:nvSpPr>
        <p:spPr>
          <a:xfrm>
            <a:off x="0" y="1393825"/>
            <a:ext cx="9144000" cy="21193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 smtClean="0"/>
              <a:t>12 марта 2012 состоялись Третьи Школьные Научные Чтения «Шаги к успеху» - конкурс учебно-исследовательских работ ШНО «Эврика»</a:t>
            </a:r>
            <a:r>
              <a:rPr lang="en-US" sz="1800" smtClean="0"/>
              <a:t> III</a:t>
            </a:r>
            <a:r>
              <a:rPr lang="ru-RU" sz="1800" smtClean="0"/>
              <a:t> конференция была открыта исполнением гимна молодежи  - членами Совета Старшеклассников. Конференция прошла на высоком уровне, были представлены 15 лучших работ по самым разнообразным направлениям. В работе конференции приняли участие обучающиеся 6, 7, 8, 9, 10 классов. Вела конференцию руководитель ШНО «Эврика» - учитель истории и обществознания  Петкевич Елена Михайловна. В этом году все учебно-исследовательские работы сопровождались презентациями ребят. </a:t>
            </a:r>
          </a:p>
          <a:p>
            <a:pPr>
              <a:buFont typeface="Wingdings" pitchFamily="2" charset="2"/>
              <a:buNone/>
            </a:pPr>
            <a:endParaRPr lang="ru-RU" sz="1100" smtClean="0"/>
          </a:p>
        </p:txBody>
      </p:sp>
      <p:sp>
        <p:nvSpPr>
          <p:cNvPr id="29701" name="TextBox 3"/>
          <p:cNvSpPr txBox="1">
            <a:spLocks noChangeArrowheads="1"/>
          </p:cNvSpPr>
          <p:nvPr/>
        </p:nvSpPr>
        <p:spPr bwMode="auto">
          <a:xfrm>
            <a:off x="0" y="3951288"/>
            <a:ext cx="3925888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В жюри входили:</a:t>
            </a:r>
          </a:p>
          <a:p>
            <a:r>
              <a:rPr lang="ru-RU"/>
              <a:t>Постнова Н. А. – завуч школы</a:t>
            </a:r>
          </a:p>
          <a:p>
            <a:r>
              <a:rPr lang="ru-RU"/>
              <a:t>Шумратова Н. Г. – завуч школы</a:t>
            </a:r>
          </a:p>
          <a:p>
            <a:r>
              <a:rPr lang="ru-RU"/>
              <a:t>Богданчук Т. И. – завуч школы</a:t>
            </a:r>
          </a:p>
          <a:p>
            <a:r>
              <a:rPr lang="ru-RU"/>
              <a:t>Сычева А. В. – педагог-организатор</a:t>
            </a:r>
          </a:p>
          <a:p>
            <a:r>
              <a:rPr lang="ru-RU"/>
              <a:t>Чеботарева М. – 10 «А» класс</a:t>
            </a:r>
          </a:p>
          <a:p>
            <a:r>
              <a:rPr lang="ru-RU"/>
              <a:t>Ким Н. – 9 «А» класс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C:\Users\игорь\Desktop\2012 - 03 - 12 - ШНО Эврика\DSC_05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8" y="1008063"/>
            <a:ext cx="8339137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C:\Users\игорь\Pictures\MP Navigator EX\sc0000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игорь\Pictures\MP Navigator EX\sc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6588" y="146050"/>
            <a:ext cx="808037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latin typeface="Times New Roman" pitchFamily="18" charset="0"/>
              </a:rPr>
              <a:t>ТЕМЫ ИССЛЕДОВАТЕЛЬСКИХ РАБОТ, ДОПУЩЕННЫХ К УЧАСТИЮ В КОНФЕРЕНЦИИ</a:t>
            </a:r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395288" y="1241425"/>
            <a:ext cx="8748712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1600"/>
              <a:t>Сетевые вирусы – Авдеева Наталья и Исаченков Дмитрий 10 «а» класс;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1600"/>
              <a:t>Развитие транфузиологии и гематологии – Магомедова Саида 10 «а» класс;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1600"/>
              <a:t>Самый популярный музыкальный жанр – Крылова Илиана 8 «б» класс;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1600"/>
              <a:t>Трагедия затонувшего корабля – подводной лодки С-189 – Баранова Анастасия 9 «а» класс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1600"/>
              <a:t>Растения и животные в гербах англоязычных стран – Иноятова Шахло 6 «а» класс;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1600"/>
              <a:t>Поведение полуденных песчанок в условиях неволи – Ситникова Елена 9 «а» класс;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1600"/>
              <a:t>Заимствованные слова – Горбунова Александра 7 «а» класс;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1600"/>
              <a:t>Насекомые Красной Книги – Яковлева Полина 4 «б» класс;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1600"/>
              <a:t>Жизнь Жанны Д</a:t>
            </a:r>
            <a:r>
              <a:rPr lang="en-US" sz="1600"/>
              <a:t>”</a:t>
            </a:r>
            <a:r>
              <a:rPr lang="ru-RU" sz="1600"/>
              <a:t>арк. Легенды и реальность – Мельникова Екатерина 6 «а» класс;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1600"/>
              <a:t>Живая память о войне – Соколова Алина  7 «а» класс;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1600"/>
              <a:t>М.В.Ломоносов – Борисова Мария  9 «а» класс;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1600"/>
              <a:t>Герои и их прототипы в рассказе А.П.Чехова «Попрыгунья» – Никитина Ксения 10 «а» класс;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1600"/>
              <a:t>Самое белое – Белое море – Белоусов Никита и Илатовская Анна 7 «а» класс;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1600"/>
              <a:t>История и настоящее буквы «Ё» – Дралюк Николай 6 «б» класс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1600"/>
              <a:t>Иллюзия зрения – Бахвалов Илья 9 «Б» класс</a:t>
            </a:r>
          </a:p>
          <a:p>
            <a:pPr marL="342900" indent="-342900">
              <a:buFontTx/>
              <a:buAutoNum type="arabicPeriod"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682625" y="2757488"/>
            <a:ext cx="7772400" cy="19161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 i="1" smtClean="0"/>
              <a:t>Диплом 1-ой степени – победители (1 место): </a:t>
            </a:r>
          </a:p>
          <a:p>
            <a:r>
              <a:rPr lang="ru-RU" sz="1600" smtClean="0"/>
              <a:t>Яковлева Полина (4 «Б»)</a:t>
            </a:r>
          </a:p>
          <a:p>
            <a:r>
              <a:rPr lang="ru-RU" sz="1600" smtClean="0"/>
              <a:t>Иноятова Шахло (6 «А»)</a:t>
            </a:r>
          </a:p>
          <a:p>
            <a:r>
              <a:rPr lang="ru-RU" sz="1600" smtClean="0"/>
              <a:t>Соколова Алина (7 «А»)</a:t>
            </a:r>
          </a:p>
          <a:p>
            <a:r>
              <a:rPr lang="ru-RU" sz="1600" smtClean="0"/>
              <a:t>Никитина Ксения (10 «А»)</a:t>
            </a:r>
          </a:p>
          <a:p>
            <a:r>
              <a:rPr lang="ru-RU" sz="1600" smtClean="0"/>
              <a:t>Ситникова Елена (9 «А»)</a:t>
            </a:r>
          </a:p>
          <a:p>
            <a:endParaRPr lang="ru-RU" smtClean="0"/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855663" y="1843088"/>
            <a:ext cx="7969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	</a:t>
            </a:r>
          </a:p>
          <a:p>
            <a:r>
              <a:rPr lang="ru-RU"/>
              <a:t>13 марта были подведены итоги: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85788" y="0"/>
            <a:ext cx="8204200" cy="871538"/>
          </a:xfrm>
        </p:spPr>
        <p:txBody>
          <a:bodyPr/>
          <a:lstStyle/>
          <a:p>
            <a:pPr algn="ctr">
              <a:defRPr/>
            </a:pPr>
            <a:r>
              <a:rPr lang="ru-RU" sz="1600" b="1" dirty="0" smtClean="0">
                <a:latin typeface="+mn-lt"/>
              </a:rPr>
              <a:t>ВЫСТУПЛЕНИЯ ПОБЕДИТЕЛЕЙ </a:t>
            </a:r>
            <a:r>
              <a:rPr lang="en-US" sz="1600" b="1" dirty="0" smtClean="0">
                <a:latin typeface="+mn-lt"/>
              </a:rPr>
              <a:t>III </a:t>
            </a:r>
            <a:r>
              <a:rPr lang="ru-RU" sz="1600" b="1" dirty="0" smtClean="0">
                <a:latin typeface="+mn-lt"/>
              </a:rPr>
              <a:t>ШКОЛЬНЫХ НАУЧНЫХ ЧТЕНИЙ «ШАГИ К УСПЕХУ»</a:t>
            </a:r>
            <a:endParaRPr lang="ru-RU" sz="1600" b="1" dirty="0">
              <a:latin typeface="+mn-lt"/>
            </a:endParaRPr>
          </a:p>
        </p:txBody>
      </p:sp>
      <p:pic>
        <p:nvPicPr>
          <p:cNvPr id="35843" name="Содержимое 6" descr="DSC_0637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3988" y="774700"/>
            <a:ext cx="2990850" cy="1981200"/>
          </a:xfrm>
        </p:spPr>
      </p:pic>
      <p:pic>
        <p:nvPicPr>
          <p:cNvPr id="35844" name="Содержимое 7" descr="DSC_0719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992813" y="688975"/>
            <a:ext cx="2990850" cy="1981200"/>
          </a:xfrm>
        </p:spPr>
      </p:pic>
      <p:pic>
        <p:nvPicPr>
          <p:cNvPr id="35845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4133850"/>
            <a:ext cx="2903538" cy="1955800"/>
          </a:xfrm>
        </p:spPr>
      </p:pic>
      <p:sp>
        <p:nvSpPr>
          <p:cNvPr id="35846" name="TextBox 9"/>
          <p:cNvSpPr txBox="1">
            <a:spLocks noChangeArrowheads="1"/>
          </p:cNvSpPr>
          <p:nvPr/>
        </p:nvSpPr>
        <p:spPr bwMode="auto">
          <a:xfrm>
            <a:off x="0" y="2917825"/>
            <a:ext cx="3214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Ситникова Елена 9 «а» класс</a:t>
            </a:r>
          </a:p>
        </p:txBody>
      </p:sp>
      <p:sp>
        <p:nvSpPr>
          <p:cNvPr id="35847" name="TextBox 11"/>
          <p:cNvSpPr txBox="1">
            <a:spLocks noChangeArrowheads="1"/>
          </p:cNvSpPr>
          <p:nvPr/>
        </p:nvSpPr>
        <p:spPr bwMode="auto">
          <a:xfrm>
            <a:off x="5988050" y="2900363"/>
            <a:ext cx="3155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/>
              <a:t>Соколова Алина  7 «а» класс</a:t>
            </a:r>
          </a:p>
        </p:txBody>
      </p:sp>
      <p:sp>
        <p:nvSpPr>
          <p:cNvPr id="35848" name="TextBox 12"/>
          <p:cNvSpPr txBox="1">
            <a:spLocks noChangeArrowheads="1"/>
          </p:cNvSpPr>
          <p:nvPr/>
        </p:nvSpPr>
        <p:spPr bwMode="auto">
          <a:xfrm>
            <a:off x="0" y="6321425"/>
            <a:ext cx="3386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Никитина Ксения 10 «а» класс</a:t>
            </a:r>
          </a:p>
        </p:txBody>
      </p:sp>
      <p:pic>
        <p:nvPicPr>
          <p:cNvPr id="35849" name="Picture 4" descr="C:\Users\игорь\Desktop\2012 - 03 - 12 - ШНО Эврика\DSC_067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03575" y="2716213"/>
            <a:ext cx="2697163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TextBox 10"/>
          <p:cNvSpPr txBox="1">
            <a:spLocks noChangeArrowheads="1"/>
          </p:cNvSpPr>
          <p:nvPr/>
        </p:nvSpPr>
        <p:spPr bwMode="auto">
          <a:xfrm>
            <a:off x="2925763" y="4794250"/>
            <a:ext cx="3109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Яковлева Полина 4 «Б» класс</a:t>
            </a:r>
          </a:p>
        </p:txBody>
      </p:sp>
      <p:pic>
        <p:nvPicPr>
          <p:cNvPr id="35851" name="Picture 2" descr="C:\Users\игорь\Desktop\шно-ноябрь2011 02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59513" y="4164013"/>
            <a:ext cx="25923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TextBox 12"/>
          <p:cNvSpPr txBox="1">
            <a:spLocks noChangeArrowheads="1"/>
          </p:cNvSpPr>
          <p:nvPr/>
        </p:nvSpPr>
        <p:spPr bwMode="auto">
          <a:xfrm>
            <a:off x="6011863" y="6211888"/>
            <a:ext cx="31321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Иноятова Шахло  6 «А» класс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682625" y="279400"/>
            <a:ext cx="7772400" cy="5572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 b="1" i="1" smtClean="0"/>
              <a:t>Диплом 2-ой степени – призеры (2 место): </a:t>
            </a:r>
          </a:p>
          <a:p>
            <a:pPr>
              <a:buFont typeface="Wingdings" pitchFamily="2" charset="2"/>
              <a:buNone/>
            </a:pPr>
            <a:endParaRPr lang="ru-RU" sz="1800" b="1" i="1" smtClean="0"/>
          </a:p>
          <a:p>
            <a:r>
              <a:rPr lang="ru-RU" sz="1800" smtClean="0"/>
              <a:t>Авдеева Наталья и Исаченков Дмитрий (10 «А»),  </a:t>
            </a:r>
          </a:p>
          <a:p>
            <a:r>
              <a:rPr lang="ru-RU" sz="1800" smtClean="0"/>
              <a:t>Крылова Илиана (8 «Б»)</a:t>
            </a:r>
          </a:p>
          <a:p>
            <a:r>
              <a:rPr lang="ru-RU" sz="1800" smtClean="0"/>
              <a:t>Баранова Анастасия (9 «а»)</a:t>
            </a:r>
          </a:p>
          <a:p>
            <a:r>
              <a:rPr lang="ru-RU" sz="1800" smtClean="0"/>
              <a:t> Горбунова Александра (7 «А») </a:t>
            </a:r>
          </a:p>
          <a:p>
            <a:r>
              <a:rPr lang="ru-RU" sz="1800" smtClean="0"/>
              <a:t>Магомедова Саида (10 «А»)</a:t>
            </a:r>
          </a:p>
          <a:p>
            <a:r>
              <a:rPr lang="ru-RU" sz="1800" smtClean="0"/>
              <a:t> Дралюк Николай (6 «А»)</a:t>
            </a:r>
          </a:p>
          <a:p>
            <a:r>
              <a:rPr lang="ru-RU" sz="1800" smtClean="0"/>
              <a:t>Бахвалов Илья (9 «Б»)</a:t>
            </a:r>
          </a:p>
          <a:p>
            <a:pPr>
              <a:buFont typeface="Wingdings" pitchFamily="2" charset="2"/>
              <a:buNone/>
            </a:pPr>
            <a:endParaRPr lang="ru-RU" sz="1800" smtClean="0"/>
          </a:p>
          <a:p>
            <a:pPr>
              <a:buFont typeface="Wingdings" pitchFamily="2" charset="2"/>
              <a:buNone/>
            </a:pPr>
            <a:r>
              <a:rPr lang="ru-RU" sz="1800" b="1" i="1" smtClean="0"/>
              <a:t>Диплом 3-ей степени - лауреаты (3 место): </a:t>
            </a:r>
          </a:p>
          <a:p>
            <a:pPr>
              <a:buFont typeface="Wingdings" pitchFamily="2" charset="2"/>
              <a:buNone/>
            </a:pPr>
            <a:endParaRPr lang="ru-RU" sz="1800" b="1" i="1" smtClean="0"/>
          </a:p>
          <a:p>
            <a:r>
              <a:rPr lang="ru-RU" sz="1800" smtClean="0"/>
              <a:t>Мельникова Екатерина (6 «А»)</a:t>
            </a:r>
          </a:p>
          <a:p>
            <a:r>
              <a:rPr lang="ru-RU" sz="1800" smtClean="0"/>
              <a:t>Борисова Мария (9 «А»)</a:t>
            </a:r>
          </a:p>
          <a:p>
            <a:r>
              <a:rPr lang="ru-RU" sz="1800" smtClean="0"/>
              <a:t>Белоусов Никита и Илатовская Анна (7 «А»)</a:t>
            </a:r>
          </a:p>
          <a:p>
            <a:endParaRPr lang="ru-RU" sz="1800" smtClean="0"/>
          </a:p>
          <a:p>
            <a:pPr>
              <a:buFont typeface="Wingdings" pitchFamily="2" charset="2"/>
              <a:buNone/>
            </a:pPr>
            <a:r>
              <a:rPr lang="ru-RU" sz="1800" b="1" i="1" smtClean="0"/>
              <a:t>Благодарности получили:</a:t>
            </a:r>
          </a:p>
          <a:p>
            <a:endParaRPr lang="ru-RU" sz="1800" b="1" i="1" smtClean="0"/>
          </a:p>
          <a:p>
            <a:r>
              <a:rPr lang="ru-RU" sz="1800" smtClean="0"/>
              <a:t>Бахвалов Илья (9 «Б» видео-презентация)</a:t>
            </a:r>
          </a:p>
          <a:p>
            <a:r>
              <a:rPr lang="ru-RU" sz="1800" smtClean="0"/>
              <a:t>Кругляков Александр (9 «Б» видео-презентация)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203200" y="420688"/>
            <a:ext cx="89408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	На конференции представили свои работы:  победитель Городского тура Лихачевских Чтений – Бахвалов Илья (9 «Б») по теме «Мы в этом городе живем, и он растет, и мы растем» и участник акции для старшеклассников СКОЛКОВО ЖДЕТ в конкурсе «На грани фантастики», получивший Сертификат в номинации «Лучшая презентация» - Кругляков Александр (9 «Б»). </a:t>
            </a:r>
          </a:p>
          <a:p>
            <a:endParaRPr lang="ru-RU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800" y="2568575"/>
            <a:ext cx="3332163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57713" y="3773488"/>
            <a:ext cx="3617912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1306513" y="4818063"/>
            <a:ext cx="1693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Бахвалов Илья</a:t>
            </a:r>
          </a:p>
        </p:txBody>
      </p:sp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5427663" y="6211888"/>
            <a:ext cx="230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Кругляков Александр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63575" y="0"/>
            <a:ext cx="8080375" cy="7921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latin typeface="Times New Roman" pitchFamily="18" charset="0"/>
              </a:rPr>
              <a:t>2011 – 2012 учебный год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9575" y="3754438"/>
            <a:ext cx="8458200" cy="1609725"/>
          </a:xfrm>
        </p:spPr>
        <p:txBody>
          <a:bodyPr/>
          <a:lstStyle/>
          <a:p>
            <a:pPr marL="533400" indent="-533400" algn="ctr" eaLnBrk="1" hangingPunct="1">
              <a:buFont typeface="Wingdings" pitchFamily="2" charset="2"/>
              <a:buNone/>
            </a:pPr>
            <a:r>
              <a:rPr lang="ru-RU" sz="2000" b="1" smtClean="0"/>
              <a:t>Цели нашего общества:</a:t>
            </a:r>
          </a:p>
          <a:p>
            <a:pPr marL="533400" indent="-533400" eaLnBrk="1" hangingPunct="1"/>
            <a:r>
              <a:rPr lang="ru-RU" sz="2000" b="1" smtClean="0"/>
              <a:t>Выявление и поддержка учеников, склонных к занятиям исследовательской деятельностью;</a:t>
            </a:r>
          </a:p>
          <a:p>
            <a:pPr marL="533400" indent="-533400" eaLnBrk="1" hangingPunct="1"/>
            <a:r>
              <a:rPr lang="ru-RU" sz="2000" b="1" smtClean="0"/>
              <a:t>Развитие интеллектуальных, творческих способностей учащихся;</a:t>
            </a:r>
          </a:p>
          <a:p>
            <a:pPr marL="533400" indent="-533400" eaLnBrk="1" hangingPunct="1"/>
            <a:r>
              <a:rPr lang="ru-RU" sz="2000" b="1" smtClean="0"/>
              <a:t>Поддержка учебно-исследовательской работы в школе.</a:t>
            </a:r>
          </a:p>
        </p:txBody>
      </p:sp>
      <p:pic>
        <p:nvPicPr>
          <p:cNvPr id="20484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767013" y="781050"/>
            <a:ext cx="3709987" cy="3044825"/>
          </a:xfrm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1133475" y="5800725"/>
            <a:ext cx="6734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/>
              <a:t>Наш девиз: </a:t>
            </a:r>
            <a:r>
              <a:rPr lang="ru-RU" sz="3200">
                <a:latin typeface="Monotype Corsiva" pitchFamily="66" charset="0"/>
              </a:rPr>
              <a:t>«Мы не ищем легких путей!»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Содержимое 16"/>
          <p:cNvSpPr>
            <a:spLocks noGrp="1"/>
          </p:cNvSpPr>
          <p:nvPr>
            <p:ph sz="quarter" idx="4294967295"/>
          </p:nvPr>
        </p:nvSpPr>
        <p:spPr>
          <a:xfrm>
            <a:off x="523875" y="265113"/>
            <a:ext cx="7772400" cy="10953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400" b="1" smtClean="0">
                <a:solidFill>
                  <a:schemeClr val="tx2"/>
                </a:solidFill>
              </a:rPr>
              <a:t>Участие в конференциях (учащиеся и учителя)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95072" y="1621536"/>
          <a:ext cx="8778240" cy="503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4"/>
          <p:cNvSpPr>
            <a:spLocks noChangeArrowheads="1"/>
          </p:cNvSpPr>
          <p:nvPr/>
        </p:nvSpPr>
        <p:spPr bwMode="auto">
          <a:xfrm>
            <a:off x="490538" y="1404938"/>
            <a:ext cx="8124825" cy="532606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901700" y="-63500"/>
            <a:ext cx="740568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chemeClr val="tx2"/>
                </a:solidFill>
              </a:rPr>
              <a:t>Участие в конференциях </a:t>
            </a:r>
          </a:p>
          <a:p>
            <a:pPr algn="ctr"/>
            <a:r>
              <a:rPr lang="ru-RU" sz="3200" b="1">
                <a:solidFill>
                  <a:schemeClr val="tx2"/>
                </a:solidFill>
              </a:rPr>
              <a:t>(по предметам) </a:t>
            </a:r>
            <a:endParaRPr lang="ru-RU" sz="3200"/>
          </a:p>
        </p:txBody>
      </p:sp>
      <p:graphicFrame>
        <p:nvGraphicFramePr>
          <p:cNvPr id="28755" name="Group 83"/>
          <p:cNvGraphicFramePr>
            <a:graphicFrameLocks noGrp="1"/>
          </p:cNvGraphicFramePr>
          <p:nvPr/>
        </p:nvGraphicFramePr>
        <p:xfrm>
          <a:off x="569913" y="1176338"/>
          <a:ext cx="7942262" cy="5581968"/>
        </p:xfrm>
        <a:graphic>
          <a:graphicData uri="http://schemas.openxmlformats.org/drawingml/2006/table">
            <a:tbl>
              <a:tblPr/>
              <a:tblGrid>
                <a:gridCol w="2522537"/>
                <a:gridCol w="1449388"/>
                <a:gridCol w="1984375"/>
                <a:gridCol w="1985962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Предмет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                     Период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Русский язык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Литература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Математика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Информатика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История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 ( 2 чел. – презентации)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Биология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Физика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География, Геология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 чел. (общий конкурс)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ИЗО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Музыка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Химия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Английский язык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4102100" cy="1103313"/>
          </a:xfrm>
        </p:spPr>
        <p:txBody>
          <a:bodyPr/>
          <a:lstStyle/>
          <a:p>
            <a:pPr algn="ctr">
              <a:defRPr/>
            </a:pPr>
            <a:r>
              <a:rPr lang="ru-RU" u="sng" dirty="0" smtClean="0"/>
              <a:t>Наши успехи:</a:t>
            </a:r>
            <a:endParaRPr lang="ru-RU" u="sng" dirty="0"/>
          </a:p>
        </p:txBody>
      </p:sp>
      <p:sp>
        <p:nvSpPr>
          <p:cNvPr id="40963" name="Содержимое 5"/>
          <p:cNvSpPr>
            <a:spLocks noGrp="1"/>
          </p:cNvSpPr>
          <p:nvPr>
            <p:ph sz="quarter" idx="1"/>
          </p:nvPr>
        </p:nvSpPr>
        <p:spPr>
          <a:xfrm>
            <a:off x="211138" y="4081463"/>
            <a:ext cx="4019550" cy="25558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 smtClean="0"/>
              <a:t>Сертификат участника 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конкурса Администрации 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Невского района 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«Сколково, ждет!» 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мультимедийных проектов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«На грани фантастики»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получил Кругляков Александр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9 «б» класс (сентябрь 2011 г.)</a:t>
            </a:r>
          </a:p>
        </p:txBody>
      </p:sp>
      <p:sp>
        <p:nvSpPr>
          <p:cNvPr id="40964" name="Содержимое 6"/>
          <p:cNvSpPr>
            <a:spLocks noGrp="1"/>
          </p:cNvSpPr>
          <p:nvPr>
            <p:ph sz="quarter" idx="2"/>
          </p:nvPr>
        </p:nvSpPr>
        <p:spPr>
          <a:xfrm>
            <a:off x="261938" y="1376363"/>
            <a:ext cx="3541712" cy="1981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 smtClean="0"/>
              <a:t>Диплом </a:t>
            </a:r>
            <a:r>
              <a:rPr lang="en-US" sz="1800" smtClean="0"/>
              <a:t>I </a:t>
            </a:r>
            <a:r>
              <a:rPr lang="ru-RU" sz="1800" smtClean="0"/>
              <a:t>степени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Районной конференции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«Война. Блокада. Ленинград» 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получила Соколова Алина, 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7 «а» класс (декабрь 2011 г.)</a:t>
            </a:r>
          </a:p>
        </p:txBody>
      </p:sp>
      <p:pic>
        <p:nvPicPr>
          <p:cNvPr id="40965" name="Picture 7" descr="шно-ноябрь2011 0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08450" y="196850"/>
            <a:ext cx="4852988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8" descr="C:\Users\игорь\Pictures\MP Navigator EX\IMG_0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9975" y="4181475"/>
            <a:ext cx="3446463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7"/>
          <p:cNvSpPr txBox="1">
            <a:spLocks noChangeArrowheads="1"/>
          </p:cNvSpPr>
          <p:nvPr/>
        </p:nvSpPr>
        <p:spPr bwMode="auto">
          <a:xfrm>
            <a:off x="5195888" y="4041775"/>
            <a:ext cx="336708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/>
              <a:t>Диплом </a:t>
            </a:r>
            <a:r>
              <a:rPr lang="en-US"/>
              <a:t>I </a:t>
            </a:r>
            <a:r>
              <a:rPr lang="ru-RU"/>
              <a:t>степени</a:t>
            </a:r>
          </a:p>
          <a:p>
            <a:pPr>
              <a:buFont typeface="Wingdings" pitchFamily="2" charset="2"/>
              <a:buNone/>
            </a:pPr>
            <a:r>
              <a:rPr lang="ru-RU"/>
              <a:t>Районного конкурса</a:t>
            </a:r>
          </a:p>
          <a:p>
            <a:pPr>
              <a:buFont typeface="Wingdings" pitchFamily="2" charset="2"/>
              <a:buNone/>
            </a:pPr>
            <a:r>
              <a:rPr lang="ru-RU"/>
              <a:t>Исследовательских работ</a:t>
            </a:r>
          </a:p>
          <a:p>
            <a:pPr>
              <a:buFont typeface="Wingdings" pitchFamily="2" charset="2"/>
              <a:buNone/>
            </a:pPr>
            <a:r>
              <a:rPr lang="ru-RU"/>
              <a:t>получила Соколова Алина, </a:t>
            </a:r>
          </a:p>
          <a:p>
            <a:pPr>
              <a:buFont typeface="Wingdings" pitchFamily="2" charset="2"/>
              <a:buNone/>
            </a:pPr>
            <a:r>
              <a:rPr lang="ru-RU"/>
              <a:t>7 «а» класс (февраль 2012 г.)</a:t>
            </a: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00538" y="234950"/>
            <a:ext cx="46101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4150" y="225425"/>
            <a:ext cx="3960813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2"/>
          <p:cNvSpPr txBox="1">
            <a:spLocks noChangeArrowheads="1"/>
          </p:cNvSpPr>
          <p:nvPr/>
        </p:nvSpPr>
        <p:spPr bwMode="auto">
          <a:xfrm>
            <a:off x="8682038" y="6343650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  <p:graphicFrame>
        <p:nvGraphicFramePr>
          <p:cNvPr id="31784" name="Group 40"/>
          <p:cNvGraphicFramePr>
            <a:graphicFrameLocks noGrp="1"/>
          </p:cNvGraphicFramePr>
          <p:nvPr/>
        </p:nvGraphicFramePr>
        <p:xfrm>
          <a:off x="266700" y="2200275"/>
          <a:ext cx="8645525" cy="3775075"/>
        </p:xfrm>
        <a:graphic>
          <a:graphicData uri="http://schemas.openxmlformats.org/drawingml/2006/table">
            <a:tbl>
              <a:tblPr/>
              <a:tblGrid>
                <a:gridCol w="2017873"/>
                <a:gridCol w="848771"/>
                <a:gridCol w="1580861"/>
                <a:gridCol w="1694348"/>
                <a:gridCol w="2503800"/>
              </a:tblGrid>
              <a:tr h="1119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Фамилия, Имя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Класс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Вид работы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Дипломы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Тема работы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1. Бахвалов Илья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 «б»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презентация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I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степени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Мы в этом городе живем…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60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2. Леонтьева Елизавета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 «б»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сочинение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I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степени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Человечность – это осмысленное чувство, только воспитание его развивает и укрепляет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27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3.Илатовская Анна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 «а»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сочинение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II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степени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Мы за сохранение культурной среды человечества!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3043" name="TextBox 8"/>
          <p:cNvSpPr txBox="1">
            <a:spLocks noChangeArrowheads="1"/>
          </p:cNvSpPr>
          <p:nvPr/>
        </p:nvSpPr>
        <p:spPr bwMode="auto">
          <a:xfrm>
            <a:off x="0" y="0"/>
            <a:ext cx="875823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200" b="1">
                <a:solidFill>
                  <a:srgbClr val="FFC000"/>
                </a:solidFill>
              </a:rPr>
              <a:t>Победители в Городском туре </a:t>
            </a:r>
            <a:r>
              <a:rPr lang="en-US" sz="3200" b="1">
                <a:solidFill>
                  <a:srgbClr val="FFC000"/>
                </a:solidFill>
              </a:rPr>
              <a:t>VI</a:t>
            </a:r>
            <a:r>
              <a:rPr lang="ru-RU" sz="3200" b="1">
                <a:solidFill>
                  <a:srgbClr val="FFC000"/>
                </a:solidFill>
              </a:rPr>
              <a:t> Лихачевских Чтений </a:t>
            </a:r>
          </a:p>
          <a:p>
            <a:pPr algn="ctr">
              <a:buFont typeface="Wingdings" pitchFamily="2" charset="2"/>
              <a:buNone/>
            </a:pPr>
            <a:r>
              <a:rPr lang="ru-RU" sz="3200" b="1">
                <a:solidFill>
                  <a:srgbClr val="FFC000"/>
                </a:solidFill>
              </a:rPr>
              <a:t>«Экология культуры – среда растящая и питающая личность»: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1788" y="3195638"/>
            <a:ext cx="2289175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63" y="3195638"/>
            <a:ext cx="2455862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73825" y="3163888"/>
            <a:ext cx="2452688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Прямоугольник 5"/>
          <p:cNvSpPr>
            <a:spLocks noChangeArrowheads="1"/>
          </p:cNvSpPr>
          <p:nvPr/>
        </p:nvSpPr>
        <p:spPr bwMode="auto">
          <a:xfrm>
            <a:off x="1066800" y="304800"/>
            <a:ext cx="66865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200" b="1">
                <a:solidFill>
                  <a:srgbClr val="FFC000"/>
                </a:solidFill>
              </a:rPr>
              <a:t>Дипломы победителей Городского тура </a:t>
            </a:r>
            <a:r>
              <a:rPr lang="en-US" sz="3200" b="1">
                <a:solidFill>
                  <a:srgbClr val="FFC000"/>
                </a:solidFill>
              </a:rPr>
              <a:t>VI</a:t>
            </a:r>
            <a:r>
              <a:rPr lang="ru-RU" sz="3200" b="1">
                <a:solidFill>
                  <a:srgbClr val="FFC000"/>
                </a:solidFill>
              </a:rPr>
              <a:t> Лихачевских Чтений </a:t>
            </a:r>
          </a:p>
          <a:p>
            <a:pPr algn="ctr">
              <a:buFont typeface="Wingdings" pitchFamily="2" charset="2"/>
              <a:buNone/>
            </a:pPr>
            <a:r>
              <a:rPr lang="ru-RU" sz="3200" b="1">
                <a:solidFill>
                  <a:srgbClr val="FFC000"/>
                </a:solidFill>
              </a:rPr>
              <a:t>«Экология культуры – среда растящая и питающая личность»: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игорь\Desktop\Фото Соколова 7 а\IMG_05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94275" y="1739900"/>
            <a:ext cx="3624263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33375"/>
            <a:ext cx="8080375" cy="1143000"/>
          </a:xfrm>
        </p:spPr>
        <p:txBody>
          <a:bodyPr/>
          <a:lstStyle/>
          <a:p>
            <a:pPr>
              <a:defRPr/>
            </a:pPr>
            <a:r>
              <a:rPr lang="ru-RU" sz="3600" dirty="0" smtClean="0"/>
              <a:t>Победитель Городского конкурса исследовательских работ по военно-исторической тематике</a:t>
            </a:r>
            <a:endParaRPr lang="ru-RU" sz="3600" dirty="0"/>
          </a:p>
        </p:txBody>
      </p:sp>
      <p:sp>
        <p:nvSpPr>
          <p:cNvPr id="45060" name="Содержимое 2"/>
          <p:cNvSpPr>
            <a:spLocks noGrp="1"/>
          </p:cNvSpPr>
          <p:nvPr>
            <p:ph idx="1"/>
          </p:nvPr>
        </p:nvSpPr>
        <p:spPr>
          <a:xfrm>
            <a:off x="0" y="2800350"/>
            <a:ext cx="4951413" cy="26352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smtClean="0"/>
              <a:t>Ученица 7 «А» класса Соколова Алина (Диплом </a:t>
            </a:r>
            <a:r>
              <a:rPr lang="en-US" sz="2400" smtClean="0"/>
              <a:t>I</a:t>
            </a:r>
            <a:r>
              <a:rPr lang="ru-RU" sz="2400" smtClean="0"/>
              <a:t> степени), март 2012</a:t>
            </a:r>
          </a:p>
          <a:p>
            <a:pPr>
              <a:buFont typeface="Wingdings" pitchFamily="2" charset="2"/>
              <a:buNone/>
            </a:pPr>
            <a:r>
              <a:rPr lang="ru-RU" sz="2400" smtClean="0"/>
              <a:t>Тема: «Живая память о войне»</a:t>
            </a:r>
          </a:p>
          <a:p>
            <a:pPr>
              <a:buFont typeface="Wingdings" pitchFamily="2" charset="2"/>
              <a:buNone/>
            </a:pPr>
            <a:r>
              <a:rPr lang="ru-RU" sz="2400" smtClean="0"/>
              <a:t>Руководитель: Петкевич Елена Михайловна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игорь\Desktop\Фото Соколова 7 а\IMG_05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28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C:\Users\игорь\Desktop\Фото Соколова 7 а\IMG_05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84575" y="2689225"/>
            <a:ext cx="5559425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1898650" y="228600"/>
            <a:ext cx="56705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</a:rPr>
              <a:t>ГОРОДСКОЙ КОНКУРС </a:t>
            </a:r>
          </a:p>
          <a:p>
            <a:pPr algn="ctr"/>
            <a:r>
              <a:rPr lang="ru-RU" sz="3200" b="1">
                <a:solidFill>
                  <a:schemeClr val="tx2"/>
                </a:solidFill>
              </a:rPr>
              <a:t>ПО ГЕОЛОГИИ 2011-2012 гг.</a:t>
            </a:r>
          </a:p>
        </p:txBody>
      </p:sp>
      <p:sp>
        <p:nvSpPr>
          <p:cNvPr id="47107" name="TextBox 2"/>
          <p:cNvSpPr txBox="1">
            <a:spLocks noChangeArrowheads="1"/>
          </p:cNvSpPr>
          <p:nvPr/>
        </p:nvSpPr>
        <p:spPr bwMode="auto">
          <a:xfrm>
            <a:off x="3371850" y="1357313"/>
            <a:ext cx="2705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accent2"/>
                </a:solidFill>
              </a:rPr>
              <a:t>5-7 КЛАССЫ</a:t>
            </a: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185738" y="1971675"/>
            <a:ext cx="868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Алексеев Владислав 5 «б» класс – Диплом </a:t>
            </a:r>
            <a:r>
              <a:rPr lang="en-US" sz="2000" b="1"/>
              <a:t>I </a:t>
            </a:r>
            <a:r>
              <a:rPr lang="ru-RU" sz="2000" b="1"/>
              <a:t>степени</a:t>
            </a:r>
          </a:p>
          <a:p>
            <a:r>
              <a:rPr lang="ru-RU" sz="2000" b="1"/>
              <a:t>Зуева Мария 6 «б» класс – Диплом </a:t>
            </a:r>
            <a:r>
              <a:rPr lang="en-US" sz="2000" b="1"/>
              <a:t>II</a:t>
            </a:r>
            <a:r>
              <a:rPr lang="ru-RU" sz="2000" b="1"/>
              <a:t> степени</a:t>
            </a:r>
          </a:p>
          <a:p>
            <a:r>
              <a:rPr lang="ru-RU" sz="2000" b="1"/>
              <a:t>Андреева Маргарита 5 «а» класс – </a:t>
            </a:r>
            <a:r>
              <a:rPr lang="en-US" sz="2000" b="1"/>
              <a:t>III  </a:t>
            </a:r>
            <a:r>
              <a:rPr lang="ru-RU" sz="2000" b="1"/>
              <a:t>место (Похвальный отзыв)</a:t>
            </a:r>
          </a:p>
        </p:txBody>
      </p:sp>
      <p:sp>
        <p:nvSpPr>
          <p:cNvPr id="47109" name="TextBox 5"/>
          <p:cNvSpPr txBox="1">
            <a:spLocks noChangeArrowheads="1"/>
          </p:cNvSpPr>
          <p:nvPr/>
        </p:nvSpPr>
        <p:spPr bwMode="auto">
          <a:xfrm>
            <a:off x="3400425" y="3271838"/>
            <a:ext cx="2705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accent2"/>
                </a:solidFill>
              </a:rPr>
              <a:t>8-9 КЛАССЫ</a:t>
            </a:r>
          </a:p>
        </p:txBody>
      </p:sp>
      <p:sp>
        <p:nvSpPr>
          <p:cNvPr id="47110" name="TextBox 7"/>
          <p:cNvSpPr txBox="1">
            <a:spLocks noChangeArrowheads="1"/>
          </p:cNvSpPr>
          <p:nvPr/>
        </p:nvSpPr>
        <p:spPr bwMode="auto">
          <a:xfrm>
            <a:off x="171450" y="4143375"/>
            <a:ext cx="48577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Бахвалов Илья;</a:t>
            </a:r>
          </a:p>
          <a:p>
            <a:r>
              <a:rPr lang="ru-RU" sz="2000" b="1"/>
              <a:t>Сиротин Даниил;</a:t>
            </a:r>
          </a:p>
          <a:p>
            <a:r>
              <a:rPr lang="ru-RU" sz="2000" b="1"/>
              <a:t>Башуков Георгий; 	</a:t>
            </a:r>
          </a:p>
          <a:p>
            <a:r>
              <a:rPr lang="ru-RU" sz="2000" b="1"/>
              <a:t>Миронов Михаил</a:t>
            </a:r>
          </a:p>
          <a:p>
            <a:r>
              <a:rPr lang="ru-RU" sz="2000" b="1"/>
              <a:t>Комарова Ирина – 8 «а» класс</a:t>
            </a:r>
          </a:p>
        </p:txBody>
      </p:sp>
      <p:sp>
        <p:nvSpPr>
          <p:cNvPr id="47111" name="Правая фигурная скобка 8"/>
          <p:cNvSpPr>
            <a:spLocks/>
          </p:cNvSpPr>
          <p:nvPr/>
        </p:nvSpPr>
        <p:spPr bwMode="auto">
          <a:xfrm>
            <a:off x="2600325" y="4300538"/>
            <a:ext cx="357188" cy="1000125"/>
          </a:xfrm>
          <a:prstGeom prst="rightBrace">
            <a:avLst>
              <a:gd name="adj1" fmla="val 8335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3041650" y="4619625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9 «б класс</a:t>
            </a:r>
          </a:p>
        </p:txBody>
      </p:sp>
      <p:sp>
        <p:nvSpPr>
          <p:cNvPr id="47113" name="Text Box 10"/>
          <p:cNvSpPr txBox="1">
            <a:spLocks noChangeArrowheads="1"/>
          </p:cNvSpPr>
          <p:nvPr/>
        </p:nvSpPr>
        <p:spPr bwMode="auto">
          <a:xfrm>
            <a:off x="180975" y="5935663"/>
            <a:ext cx="5456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Руководитель: учитель географии Ненилина Н.В.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5813" y="2373313"/>
            <a:ext cx="3082925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9413" y="2593975"/>
            <a:ext cx="27400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69150" y="4511675"/>
            <a:ext cx="1693863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21275" y="4759325"/>
            <a:ext cx="1633538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62263" y="4760913"/>
            <a:ext cx="1576387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1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3548063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1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2654300"/>
            <a:ext cx="2716213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1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49263" y="4595813"/>
            <a:ext cx="1635125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16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876675" y="0"/>
            <a:ext cx="1776413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17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894388" y="0"/>
            <a:ext cx="3086100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Задачи ШНО «ЭВРИКА»</a:t>
            </a:r>
            <a:endParaRPr lang="ru-RU" dirty="0"/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752475" y="2028825"/>
            <a:ext cx="8048625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/>
              <a:t>Формирование у учащихся представлений о целостной картине мира;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Широкое привлечение учеников к научно-исследовательской работе;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Пропаганда научных знаний об окружающем мире, интеллектуальных ценностей и авторитете знаний;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Участие в олимпиадах, конкурсах, конференциях;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Формирование у учащихся творческого мышления, трудолюбия, высших нравственных </a:t>
            </a:r>
            <a:r>
              <a:rPr lang="ru-RU" sz="2000"/>
              <a:t>качеств</a:t>
            </a:r>
            <a:r>
              <a:rPr lang="ru-RU"/>
              <a:t> и духовной культуры;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Ранняя профессиональная ориентация.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54050" y="-79375"/>
            <a:ext cx="808037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УЧАСТИЕ В ПЕРВЫХ ОТКРЫТЫХ РАЙОННЫХ ЧТЕНИЯХ «2 БЕРЕГА» В 2011 ГОДУ (АПРЕЛЬ)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9155" name="Прямоугольник 8"/>
          <p:cNvSpPr>
            <a:spLocks noChangeArrowheads="1"/>
          </p:cNvSpPr>
          <p:nvPr/>
        </p:nvSpPr>
        <p:spPr bwMode="auto">
          <a:xfrm>
            <a:off x="487363" y="1558925"/>
            <a:ext cx="8248650" cy="524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Участвовало:</a:t>
            </a:r>
            <a:r>
              <a:rPr lang="ru-RU"/>
              <a:t> 9</a:t>
            </a:r>
          </a:p>
          <a:p>
            <a:r>
              <a:rPr lang="ru-RU" b="1"/>
              <a:t>Предметы:</a:t>
            </a:r>
            <a:r>
              <a:rPr lang="ru-RU"/>
              <a:t> история, физика, математика, музыка, литература, биология</a:t>
            </a:r>
          </a:p>
          <a:p>
            <a:endParaRPr lang="ru-RU"/>
          </a:p>
          <a:p>
            <a:r>
              <a:rPr lang="ru-RU" b="1"/>
              <a:t>Учителя:</a:t>
            </a:r>
            <a:r>
              <a:rPr lang="ru-RU"/>
              <a:t> Петкевич Е.М.; Григорьева Л.Н.; Чернышева Е.А.; Гнедич О.Н.; </a:t>
            </a:r>
          </a:p>
          <a:p>
            <a:r>
              <a:rPr lang="ru-RU"/>
              <a:t>Гаврилова В.В.; Назарова С.Н.; Родина Г.А.</a:t>
            </a:r>
          </a:p>
          <a:p>
            <a:endParaRPr lang="ru-RU"/>
          </a:p>
          <a:p>
            <a:r>
              <a:rPr lang="ru-RU" sz="2400" b="1" i="1">
                <a:solidFill>
                  <a:schemeClr val="accent2"/>
                </a:solidFill>
              </a:rPr>
              <a:t>Победители:</a:t>
            </a:r>
            <a:r>
              <a:rPr lang="ru-RU"/>
              <a:t> Ситникова Е. (8А, история) – Диплом </a:t>
            </a:r>
            <a:r>
              <a:rPr lang="en-US"/>
              <a:t>I</a:t>
            </a:r>
            <a:r>
              <a:rPr lang="ru-RU"/>
              <a:t> степени</a:t>
            </a:r>
          </a:p>
          <a:p>
            <a:endParaRPr lang="ru-RU"/>
          </a:p>
          <a:p>
            <a:r>
              <a:rPr lang="ru-RU" sz="2400" b="1" i="1">
                <a:solidFill>
                  <a:schemeClr val="accent2"/>
                </a:solidFill>
              </a:rPr>
              <a:t>Лауреаты</a:t>
            </a:r>
            <a:r>
              <a:rPr lang="ru-RU" sz="2400">
                <a:solidFill>
                  <a:schemeClr val="accent2"/>
                </a:solidFill>
              </a:rPr>
              <a:t>:</a:t>
            </a:r>
            <a:r>
              <a:rPr lang="ru-RU"/>
              <a:t> 5 (3место)</a:t>
            </a:r>
          </a:p>
          <a:p>
            <a:r>
              <a:rPr lang="ru-RU"/>
              <a:t>Ким Н. (8А,геометрия),</a:t>
            </a:r>
          </a:p>
          <a:p>
            <a:r>
              <a:rPr lang="ru-RU"/>
              <a:t>Камалетдинова В. (8Б, физика),</a:t>
            </a:r>
          </a:p>
          <a:p>
            <a:r>
              <a:rPr lang="ru-RU"/>
              <a:t>Соколова А. (6А, русский язык)</a:t>
            </a:r>
          </a:p>
          <a:p>
            <a:r>
              <a:rPr lang="ru-RU"/>
              <a:t>Никитина К., Рычко М. (9А, литература)</a:t>
            </a:r>
          </a:p>
          <a:p>
            <a:endParaRPr lang="ru-RU"/>
          </a:p>
          <a:p>
            <a:r>
              <a:rPr lang="ru-RU" sz="2000" b="1">
                <a:solidFill>
                  <a:schemeClr val="accent2"/>
                </a:solidFill>
              </a:rPr>
              <a:t>Сертификаты</a:t>
            </a:r>
            <a:r>
              <a:rPr lang="ru-RU" sz="2000" b="1"/>
              <a:t>:</a:t>
            </a:r>
            <a:r>
              <a:rPr lang="ru-RU"/>
              <a:t> 3 </a:t>
            </a:r>
          </a:p>
          <a:p>
            <a:r>
              <a:rPr lang="ru-RU"/>
              <a:t>Магомедова С. (9А, биология), </a:t>
            </a:r>
          </a:p>
          <a:p>
            <a:r>
              <a:rPr lang="ru-RU"/>
              <a:t>Сальковская В. (7А, музыка), </a:t>
            </a:r>
          </a:p>
          <a:p>
            <a:r>
              <a:rPr lang="ru-RU"/>
              <a:t>Громова И. (8А, геометрия).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8"/>
          <p:cNvSpPr txBox="1">
            <a:spLocks noChangeArrowheads="1"/>
          </p:cNvSpPr>
          <p:nvPr/>
        </p:nvSpPr>
        <p:spPr bwMode="auto">
          <a:xfrm>
            <a:off x="-241300" y="0"/>
            <a:ext cx="97186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300">
                <a:solidFill>
                  <a:schemeClr val="accent2"/>
                </a:solidFill>
              </a:rPr>
              <a:t>Команда нашей школы ШНО «Эврика» на пути к победе в </a:t>
            </a:r>
            <a:r>
              <a:rPr lang="en-US" sz="2300">
                <a:solidFill>
                  <a:schemeClr val="accent2"/>
                </a:solidFill>
              </a:rPr>
              <a:t>I</a:t>
            </a:r>
            <a:r>
              <a:rPr lang="ru-RU" sz="2300">
                <a:solidFill>
                  <a:schemeClr val="accent2"/>
                </a:solidFill>
              </a:rPr>
              <a:t> Открытых Районных Чтениях</a:t>
            </a:r>
          </a:p>
        </p:txBody>
      </p:sp>
      <p:pic>
        <p:nvPicPr>
          <p:cNvPr id="50179" name="Picture 4" descr="IMG_784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6750" y="815975"/>
            <a:ext cx="7810500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IMG_784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89375" y="3128963"/>
            <a:ext cx="5081588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4" descr="IMG_785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6375" y="1047750"/>
            <a:ext cx="4657725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Прямоугольник 4"/>
          <p:cNvSpPr>
            <a:spLocks noChangeArrowheads="1"/>
          </p:cNvSpPr>
          <p:nvPr/>
        </p:nvSpPr>
        <p:spPr bwMode="auto">
          <a:xfrm>
            <a:off x="831850" y="184150"/>
            <a:ext cx="73787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accent2"/>
                </a:solidFill>
              </a:rPr>
              <a:t>На подведении итогов в </a:t>
            </a:r>
            <a:r>
              <a:rPr lang="en-US" sz="2400">
                <a:solidFill>
                  <a:schemeClr val="accent2"/>
                </a:solidFill>
              </a:rPr>
              <a:t>I</a:t>
            </a:r>
            <a:r>
              <a:rPr lang="ru-RU" sz="2400">
                <a:solidFill>
                  <a:schemeClr val="accent2"/>
                </a:solidFill>
              </a:rPr>
              <a:t> Открытых Районных Чтений</a:t>
            </a:r>
          </a:p>
          <a:p>
            <a:r>
              <a:rPr lang="ru-RU" sz="2400">
                <a:solidFill>
                  <a:schemeClr val="accent2"/>
                </a:solidFill>
              </a:rPr>
              <a:t> </a:t>
            </a:r>
            <a:endParaRPr lang="ru-RU" sz="2400"/>
          </a:p>
        </p:txBody>
      </p:sp>
      <p:sp>
        <p:nvSpPr>
          <p:cNvPr id="51205" name="Прямоугольник 6"/>
          <p:cNvSpPr>
            <a:spLocks noChangeArrowheads="1"/>
          </p:cNvSpPr>
          <p:nvPr/>
        </p:nvSpPr>
        <p:spPr bwMode="auto">
          <a:xfrm>
            <a:off x="5803900" y="1416050"/>
            <a:ext cx="2060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accent2"/>
                </a:solidFill>
              </a:rPr>
              <a:t>«2 Берега»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/>
              <a:t>ПОБЕДИТЕЛИ </a:t>
            </a:r>
            <a:r>
              <a:rPr lang="en-US" sz="2800" b="1" dirty="0" smtClean="0"/>
              <a:t>I</a:t>
            </a:r>
            <a:r>
              <a:rPr lang="ru-RU" sz="2800" b="1" dirty="0" smtClean="0"/>
              <a:t> ОТКРЫТЫХ РАЙОННЫХ ЧТЕНИЙ УЧЕБНО-ИССЛЕДОВАТЕЛЬСКИХ РАБОТ «2 БЕРЕГА»</a:t>
            </a:r>
          </a:p>
        </p:txBody>
      </p:sp>
      <p:pic>
        <p:nvPicPr>
          <p:cNvPr id="52227" name="Picture 8" descr="IMG_785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63575" y="2124075"/>
            <a:ext cx="3810000" cy="2857500"/>
          </a:xfrm>
        </p:spPr>
      </p:pic>
      <p:pic>
        <p:nvPicPr>
          <p:cNvPr id="52228" name="Picture 9" descr="IMG_785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49775" y="2133600"/>
            <a:ext cx="3810000" cy="2857500"/>
          </a:xfrm>
        </p:spPr>
      </p:pic>
      <p:sp>
        <p:nvSpPr>
          <p:cNvPr id="52229" name="Text Box 10"/>
          <p:cNvSpPr txBox="1">
            <a:spLocks noChangeArrowheads="1"/>
          </p:cNvSpPr>
          <p:nvPr/>
        </p:nvSpPr>
        <p:spPr bwMode="auto">
          <a:xfrm>
            <a:off x="969963" y="5329238"/>
            <a:ext cx="7239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i="1">
                <a:latin typeface="Monotype Corsiva" pitchFamily="66" charset="0"/>
              </a:rPr>
              <a:t>1-Е МЕСТО ЗАНЯЛА СИТНИКОВА ЕЛЕНА 8а КЛАСС </a:t>
            </a:r>
          </a:p>
          <a:p>
            <a:pPr algn="ctr"/>
            <a:r>
              <a:rPr lang="ru-RU" sz="2400" i="1">
                <a:latin typeface="Monotype Corsiva" pitchFamily="66" charset="0"/>
              </a:rPr>
              <a:t>(Учитель: Петкевич Елена Михайловна)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ЛАУРЕАТЫ (</a:t>
            </a:r>
            <a:r>
              <a:rPr lang="en-US" dirty="0" smtClean="0"/>
              <a:t>III </a:t>
            </a:r>
            <a:r>
              <a:rPr lang="ru-RU" dirty="0" smtClean="0"/>
              <a:t>МЕСТО)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1981200"/>
            <a:ext cx="8201025" cy="4114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1600" b="1" i="1" smtClean="0"/>
              <a:t>	- СОКОЛОВА АЛИНА  6а класс  (учитель – Назарова С.Н.)</a:t>
            </a:r>
            <a:endParaRPr lang="ru-RU" sz="1600" smtClean="0"/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b="1" i="1" smtClean="0"/>
              <a:t>-  НИКИТИНА КСЕНИЯ И</a:t>
            </a:r>
            <a:endParaRPr lang="ru-RU" sz="1600" smtClean="0"/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1600" b="1" i="1" smtClean="0"/>
              <a:t>         РЫЧКО МАРИЯ 		9а класс (учитель - Родина Г.А.)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1600" b="1" i="1" smtClean="0"/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1600" b="1" i="1" smtClean="0"/>
              <a:t>	- КИМ НИНА 8а класс  (учитель – Чернышева Е.А.)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1600" b="1" i="1" smtClean="0"/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1600" b="1" i="1" smtClean="0"/>
              <a:t>	- КАМАЛЕТДИНОВА ВИКТОРИЯ 8б класс (учитель Григорьева Л.Н.)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1600" b="1" i="1" smtClean="0"/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1600" b="1" i="1" smtClean="0"/>
          </a:p>
          <a:p>
            <a:pPr eaLnBrk="1" hangingPunct="1">
              <a:lnSpc>
                <a:spcPct val="70000"/>
              </a:lnSpc>
            </a:pPr>
            <a:r>
              <a:rPr lang="ru-RU" sz="1800" b="1" i="1" smtClean="0"/>
              <a:t>СЕРТИФИКАТ УЧАСТНИКА ПОЛУЧИЛИ: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1800" b="1" i="1" smtClean="0"/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1600" b="1" i="1" smtClean="0"/>
              <a:t>	- Магомедова Саида 9 а класс ( учитель Гнедич О.Н.)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1600" b="1" i="1" smtClean="0"/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1600" b="1" i="1" smtClean="0"/>
              <a:t>	- Сальковская Виктория 7а класс  (учитель Гаврилова В.В.)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1600" b="1" i="1" smtClean="0"/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1600" b="1" i="1" smtClean="0"/>
              <a:t>	- Громова Ирина 8а класс (учитель Чернышева Е.А.)</a:t>
            </a:r>
          </a:p>
        </p:txBody>
      </p:sp>
      <p:sp>
        <p:nvSpPr>
          <p:cNvPr id="53252" name="AutoShape 4"/>
          <p:cNvSpPr>
            <a:spLocks/>
          </p:cNvSpPr>
          <p:nvPr/>
        </p:nvSpPr>
        <p:spPr bwMode="auto">
          <a:xfrm>
            <a:off x="3848100" y="2343150"/>
            <a:ext cx="88900" cy="571500"/>
          </a:xfrm>
          <a:prstGeom prst="rightBrace">
            <a:avLst>
              <a:gd name="adj1" fmla="val 5357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300" y="158750"/>
            <a:ext cx="8080375" cy="1143000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>Участие во </a:t>
            </a:r>
            <a:r>
              <a:rPr lang="en-US" sz="2800" dirty="0" smtClean="0"/>
              <a:t>II</a:t>
            </a:r>
            <a:r>
              <a:rPr lang="ru-RU" sz="2800" dirty="0" smtClean="0"/>
              <a:t> Открытых Районных Чтениях «2 Берега» (апрель 2012 г.)</a:t>
            </a:r>
            <a:endParaRPr lang="ru-RU" sz="2800" dirty="0"/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>
          <a:xfrm>
            <a:off x="658813" y="1616075"/>
            <a:ext cx="8216900" cy="49561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600" b="1" smtClean="0"/>
              <a:t>Участвовало:</a:t>
            </a:r>
            <a:r>
              <a:rPr lang="ru-RU" sz="1600" smtClean="0"/>
              <a:t> 9</a:t>
            </a:r>
          </a:p>
          <a:p>
            <a:pPr>
              <a:buFont typeface="Wingdings" pitchFamily="2" charset="2"/>
              <a:buNone/>
            </a:pPr>
            <a:r>
              <a:rPr lang="ru-RU" sz="1600" b="1" smtClean="0"/>
              <a:t>Предметы:</a:t>
            </a:r>
            <a:r>
              <a:rPr lang="ru-RU" sz="1600" smtClean="0"/>
              <a:t> английский язык, информатика,  физика, музыка, литература, биология</a:t>
            </a:r>
          </a:p>
          <a:p>
            <a:endParaRPr lang="ru-RU" sz="1600" smtClean="0"/>
          </a:p>
          <a:p>
            <a:pPr>
              <a:buFont typeface="Wingdings" pitchFamily="2" charset="2"/>
              <a:buNone/>
            </a:pPr>
            <a:r>
              <a:rPr lang="ru-RU" sz="1600" b="1" smtClean="0"/>
              <a:t>Учителя:</a:t>
            </a:r>
            <a:r>
              <a:rPr lang="ru-RU" sz="1600" smtClean="0"/>
              <a:t> Григорьева Л.Н., Гнедич О.Н., Гаврилова В.В., Кайгародова Е.Е.,</a:t>
            </a:r>
          </a:p>
          <a:p>
            <a:pPr>
              <a:buFont typeface="Wingdings" pitchFamily="2" charset="2"/>
              <a:buNone/>
            </a:pPr>
            <a:r>
              <a:rPr lang="ru-RU" sz="1600" smtClean="0"/>
              <a:t>Павлова И.М., Клюкина Н.А., Лиске Н.В.</a:t>
            </a:r>
          </a:p>
          <a:p>
            <a:pPr>
              <a:buFont typeface="Wingdings" pitchFamily="2" charset="2"/>
              <a:buNone/>
            </a:pPr>
            <a:endParaRPr lang="ru-RU" sz="1600" smtClean="0"/>
          </a:p>
          <a:p>
            <a:pPr>
              <a:buFont typeface="Wingdings" pitchFamily="2" charset="2"/>
              <a:buNone/>
            </a:pPr>
            <a:r>
              <a:rPr lang="ru-RU" sz="1600" b="1" i="1" smtClean="0">
                <a:solidFill>
                  <a:schemeClr val="accent2"/>
                </a:solidFill>
              </a:rPr>
              <a:t>Лауреаты</a:t>
            </a:r>
            <a:r>
              <a:rPr lang="ru-RU" sz="1600" smtClean="0">
                <a:solidFill>
                  <a:schemeClr val="accent2"/>
                </a:solidFill>
              </a:rPr>
              <a:t>:</a:t>
            </a:r>
            <a:r>
              <a:rPr lang="ru-RU" sz="1600" smtClean="0"/>
              <a:t> </a:t>
            </a:r>
          </a:p>
          <a:p>
            <a:r>
              <a:rPr lang="ru-RU" sz="1600" smtClean="0"/>
              <a:t>Иноятова Шахло ( 6 «А») – Диплом </a:t>
            </a:r>
            <a:r>
              <a:rPr lang="en-US" sz="1600" smtClean="0"/>
              <a:t>II </a:t>
            </a:r>
            <a:r>
              <a:rPr lang="ru-RU" sz="1600" smtClean="0"/>
              <a:t>степени</a:t>
            </a:r>
          </a:p>
          <a:p>
            <a:r>
              <a:rPr lang="ru-RU" sz="1600" smtClean="0"/>
              <a:t>Ситникова Елена ( 9 «А») – Диплом </a:t>
            </a:r>
            <a:r>
              <a:rPr lang="en-US" sz="1600" smtClean="0"/>
              <a:t>II </a:t>
            </a:r>
            <a:r>
              <a:rPr lang="ru-RU" sz="1600" smtClean="0"/>
              <a:t>степени</a:t>
            </a:r>
          </a:p>
          <a:p>
            <a:r>
              <a:rPr lang="ru-RU" sz="1600" smtClean="0"/>
              <a:t>Никитина Ксения ( 10 «А») – Диплом </a:t>
            </a:r>
            <a:r>
              <a:rPr lang="en-US" sz="1600" smtClean="0"/>
              <a:t>III</a:t>
            </a:r>
            <a:r>
              <a:rPr lang="ru-RU" sz="1600" smtClean="0"/>
              <a:t>степени</a:t>
            </a:r>
          </a:p>
          <a:p>
            <a:r>
              <a:rPr lang="ru-RU" sz="1600" smtClean="0"/>
              <a:t>Дралюк Николай ( 6 «Б») – Диплом </a:t>
            </a:r>
            <a:r>
              <a:rPr lang="en-US" sz="1600" smtClean="0"/>
              <a:t>III</a:t>
            </a:r>
            <a:r>
              <a:rPr lang="ru-RU" sz="1600" smtClean="0"/>
              <a:t> степени</a:t>
            </a:r>
          </a:p>
          <a:p>
            <a:endParaRPr lang="ru-RU" sz="1600" smtClean="0"/>
          </a:p>
          <a:p>
            <a:pPr>
              <a:buFont typeface="Wingdings" pitchFamily="2" charset="2"/>
              <a:buNone/>
            </a:pPr>
            <a:r>
              <a:rPr lang="ru-RU" sz="1600" b="1" smtClean="0">
                <a:solidFill>
                  <a:schemeClr val="accent2"/>
                </a:solidFill>
              </a:rPr>
              <a:t>Сертификаты</a:t>
            </a:r>
            <a:r>
              <a:rPr lang="ru-RU" sz="1600" b="1" smtClean="0"/>
              <a:t>:</a:t>
            </a:r>
          </a:p>
          <a:p>
            <a:r>
              <a:rPr lang="ru-RU" sz="1600" smtClean="0"/>
              <a:t>Бахвалов Илья, Сидоркина Анастасия ( 9 «Б»)</a:t>
            </a:r>
          </a:p>
          <a:p>
            <a:r>
              <a:rPr lang="ru-RU" sz="1600" smtClean="0"/>
              <a:t>Авдеева Наталья, Исаченков Дмитрий ( 10 «А»)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Горизонтальный свиток 2"/>
          <p:cNvSpPr>
            <a:spLocks noChangeArrowheads="1"/>
          </p:cNvSpPr>
          <p:nvPr/>
        </p:nvSpPr>
        <p:spPr bwMode="auto">
          <a:xfrm>
            <a:off x="0" y="2343150"/>
            <a:ext cx="9144000" cy="2374900"/>
          </a:xfrm>
          <a:prstGeom prst="horizontalScroll">
            <a:avLst>
              <a:gd name="adj" fmla="val 12500"/>
            </a:avLst>
          </a:prstGeom>
          <a:solidFill>
            <a:schemeClr val="hlink">
              <a:alpha val="8392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 u="sng">
                <a:solidFill>
                  <a:srgbClr val="FFFF00"/>
                </a:solidFill>
                <a:latin typeface="Monotype Corsiva" pitchFamily="66" charset="0"/>
              </a:rPr>
              <a:t>«ГДЕ   ГОСПОДСТВУЕТ    ДУХ   НАУКИ,</a:t>
            </a:r>
          </a:p>
          <a:p>
            <a:pPr algn="ctr"/>
            <a:r>
              <a:rPr lang="ru-RU" sz="2800" b="1" u="sng">
                <a:solidFill>
                  <a:srgbClr val="FFFF00"/>
                </a:solidFill>
                <a:latin typeface="Monotype Corsiva" pitchFamily="66" charset="0"/>
              </a:rPr>
              <a:t>ТАМ   ТВОРИТСЯ   ВЕЛИКОЕ   МАЛЫМИ   СРЕДСТВАМИ»</a:t>
            </a:r>
          </a:p>
          <a:p>
            <a:pPr algn="r"/>
            <a:r>
              <a:rPr lang="ru-RU" sz="2800" b="1">
                <a:solidFill>
                  <a:srgbClr val="FFFF00"/>
                </a:solidFill>
                <a:latin typeface="Monotype Corsiva" pitchFamily="66" charset="0"/>
              </a:rPr>
              <a:t>Н.И.ПИРОГОВ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5" y="190500"/>
            <a:ext cx="8524875" cy="268605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Формы работы  ученического научного общества</a:t>
            </a:r>
            <a:br>
              <a:rPr lang="ru-RU" dirty="0" smtClean="0"/>
            </a:br>
            <a:r>
              <a:rPr lang="ru-RU" sz="2800" dirty="0" smtClean="0">
                <a:latin typeface="Monotype Corsiva" pitchFamily="66" charset="0"/>
              </a:rPr>
              <a:t> (на 2011-2012; 2012-2013 учебные годы)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466725" y="2924175"/>
            <a:ext cx="81121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/>
              <a:t> </a:t>
            </a:r>
            <a:r>
              <a:rPr lang="ru-RU" sz="2400"/>
              <a:t>Работа в школьных кружках и группах по интересам;</a:t>
            </a:r>
          </a:p>
          <a:p>
            <a:pPr>
              <a:buFont typeface="Wingdings" pitchFamily="2" charset="2"/>
              <a:buChar char="ü"/>
            </a:pPr>
            <a:r>
              <a:rPr lang="ru-RU" sz="2400"/>
              <a:t> Выполнение индивидуальных учебно-исследовательских </a:t>
            </a:r>
          </a:p>
          <a:p>
            <a:r>
              <a:rPr lang="ru-RU" sz="2400"/>
              <a:t>    работ под руководством учителя;</a:t>
            </a:r>
          </a:p>
          <a:p>
            <a:pPr>
              <a:buFont typeface="Wingdings" pitchFamily="2" charset="2"/>
              <a:buChar char="ü"/>
            </a:pPr>
            <a:r>
              <a:rPr lang="ru-RU" sz="2400"/>
              <a:t> Участие в конкурсах, предметных олимпиадах;</a:t>
            </a:r>
          </a:p>
          <a:p>
            <a:pPr>
              <a:buFont typeface="Wingdings" pitchFamily="2" charset="2"/>
              <a:buChar char="ü"/>
            </a:pPr>
            <a:r>
              <a:rPr lang="ru-RU" sz="2400"/>
              <a:t>Участие в ежегодной научной конференции школы.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25" y="0"/>
            <a:ext cx="9020175" cy="1371600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/>
              <a:t>Основные направления</a:t>
            </a:r>
            <a:r>
              <a:rPr lang="en-US" sz="3200" dirty="0" smtClean="0"/>
              <a:t> </a:t>
            </a:r>
            <a:r>
              <a:rPr lang="ru-RU" sz="3200" dirty="0" smtClean="0"/>
              <a:t>исследовательской деятельности школы</a:t>
            </a:r>
            <a:endParaRPr lang="ru-RU" sz="3200" dirty="0"/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923925" y="1304925"/>
            <a:ext cx="7721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AutoNum type="romanUcPeriod"/>
            </a:pPr>
            <a:r>
              <a:rPr lang="ru-RU" sz="2400"/>
              <a:t>Исследовательская работа по предметам</a:t>
            </a:r>
          </a:p>
          <a:p>
            <a:pPr marL="342900" indent="-342900"/>
            <a:r>
              <a:rPr lang="ru-RU" sz="2400"/>
              <a:t>	 (предметная деятельность);</a:t>
            </a:r>
          </a:p>
          <a:p>
            <a:pPr marL="342900" indent="-342900"/>
            <a:r>
              <a:rPr lang="en-US" sz="2400"/>
              <a:t>II. </a:t>
            </a:r>
            <a:r>
              <a:rPr lang="ru-RU" sz="2400"/>
              <a:t>Творческая деятельность. Сочетание индивидуальной, </a:t>
            </a:r>
          </a:p>
          <a:p>
            <a:pPr marL="342900" indent="-342900"/>
            <a:r>
              <a:rPr lang="ru-RU" sz="2400"/>
              <a:t>	групповой и массовой работы с учащимися.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914400" y="2867025"/>
            <a:ext cx="69342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FFC000"/>
                </a:solidFill>
              </a:rPr>
              <a:t>Создание </a:t>
            </a:r>
            <a:r>
              <a:rPr lang="ru-RU" sz="2800" b="1" i="1">
                <a:solidFill>
                  <a:srgbClr val="FFC000"/>
                </a:solidFill>
                <a:latin typeface="Arial" charset="0"/>
              </a:rPr>
              <a:t>ШНО</a:t>
            </a:r>
            <a:r>
              <a:rPr lang="ru-RU" sz="2800" b="1" i="1">
                <a:solidFill>
                  <a:srgbClr val="FFC000"/>
                </a:solidFill>
              </a:rPr>
              <a:t> включало 2 этапа </a:t>
            </a:r>
          </a:p>
          <a:p>
            <a:pPr algn="ctr"/>
            <a:r>
              <a:rPr lang="ru-RU" sz="2800" b="1" i="1">
                <a:solidFill>
                  <a:srgbClr val="FFC000"/>
                </a:solidFill>
              </a:rPr>
              <a:t>2009-2010 учебного года</a:t>
            </a:r>
          </a:p>
          <a:p>
            <a:endParaRPr lang="ru-RU"/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1323975" y="3895725"/>
            <a:ext cx="68675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1 этап</a:t>
            </a:r>
            <a:r>
              <a:rPr lang="ru-RU" sz="2000" i="1"/>
              <a:t> </a:t>
            </a:r>
            <a:r>
              <a:rPr lang="ru-RU" sz="2000"/>
              <a:t>– предусматривал знакомство коллектива школы, </a:t>
            </a:r>
          </a:p>
          <a:p>
            <a:r>
              <a:rPr lang="ru-RU" sz="2000"/>
              <a:t>инициативной группы с историей создания и деятельностью </a:t>
            </a:r>
          </a:p>
          <a:p>
            <a:r>
              <a:rPr lang="ru-RU" sz="2000"/>
              <a:t>подобных обществ в стране, городе, а также изучение нормативных</a:t>
            </a:r>
          </a:p>
          <a:p>
            <a:r>
              <a:rPr lang="ru-RU" sz="2000"/>
              <a:t>документов, обмен опытом со школой № 639 Невского района;</a:t>
            </a:r>
          </a:p>
          <a:p>
            <a:r>
              <a:rPr lang="ru-RU" sz="2000" b="1" i="1"/>
              <a:t>2 этап </a:t>
            </a:r>
            <a:r>
              <a:rPr lang="ru-RU" sz="2000"/>
              <a:t>– оформление организации структуры исследовательского </a:t>
            </a:r>
          </a:p>
          <a:p>
            <a:r>
              <a:rPr lang="ru-RU" sz="2000"/>
              <a:t>общества школы и определение целей и задач ШНО.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423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Планируемый результат достижения:</a:t>
            </a:r>
            <a:endParaRPr lang="ru-RU" dirty="0"/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361950" y="2457450"/>
            <a:ext cx="8331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/>
              <a:t>Высокие результаты в предметных олимпиадах, конкурсах;</a:t>
            </a:r>
          </a:p>
          <a:p>
            <a:pPr marL="342900" indent="-342900">
              <a:buFontTx/>
              <a:buAutoNum type="arabicPeriod"/>
            </a:pPr>
            <a:r>
              <a:rPr lang="ru-RU" sz="2400"/>
              <a:t>Возросшая мотивация всех участников проекта;</a:t>
            </a:r>
          </a:p>
          <a:p>
            <a:pPr marL="342900" indent="-342900">
              <a:buFontTx/>
              <a:buAutoNum type="arabicPeriod"/>
            </a:pPr>
            <a:r>
              <a:rPr lang="ru-RU" sz="2400"/>
              <a:t>Повышение общего уровня успеваемости в школе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14625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/>
              <a:t>Общие образовательно-воспитательные задачи в процессе организации научно-исследовательской деятельности учащихся решаются нами на 3-х уровнях:</a:t>
            </a:r>
            <a:endParaRPr lang="ru-RU" sz="3200" dirty="0"/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914400" y="2962275"/>
            <a:ext cx="7546975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>
                <a:solidFill>
                  <a:schemeClr val="accent2"/>
                </a:solidFill>
              </a:rPr>
              <a:t> </a:t>
            </a:r>
            <a:r>
              <a:rPr lang="ru-RU" b="1" u="sng">
                <a:solidFill>
                  <a:schemeClr val="accent2"/>
                </a:solidFill>
              </a:rPr>
              <a:t>ИНФОРМАЦИОННОМ</a:t>
            </a:r>
            <a:r>
              <a:rPr lang="ru-RU" b="1" u="sng">
                <a:solidFill>
                  <a:srgbClr val="C00000"/>
                </a:solidFill>
              </a:rPr>
              <a:t> </a:t>
            </a:r>
            <a:r>
              <a:rPr lang="ru-RU"/>
              <a:t>– </a:t>
            </a:r>
            <a:r>
              <a:rPr lang="ru-RU" sz="2000"/>
              <a:t>получение новых знаний учащихся;</a:t>
            </a:r>
          </a:p>
          <a:p>
            <a:endParaRPr lang="ru-RU"/>
          </a:p>
          <a:p>
            <a:pPr>
              <a:buFont typeface="Wingdings" pitchFamily="2" charset="2"/>
              <a:buChar char="Ø"/>
            </a:pPr>
            <a:r>
              <a:rPr lang="ru-RU"/>
              <a:t> </a:t>
            </a:r>
            <a:r>
              <a:rPr lang="ru-RU" b="1" u="sng">
                <a:solidFill>
                  <a:schemeClr val="accent2"/>
                </a:solidFill>
              </a:rPr>
              <a:t>ЭМОЦИОНАЛЬНОМ</a:t>
            </a:r>
            <a:r>
              <a:rPr lang="ru-RU"/>
              <a:t> – </a:t>
            </a:r>
            <a:r>
              <a:rPr lang="ru-RU" sz="2000"/>
              <a:t>через РАДОСТЬ ТВОРЧЕСТВА, </a:t>
            </a:r>
          </a:p>
          <a:p>
            <a:r>
              <a:rPr lang="ru-RU" sz="2000"/>
              <a:t>    более глубокое и многогранное восприятие окружающего мира;</a:t>
            </a:r>
          </a:p>
          <a:p>
            <a:endParaRPr lang="ru-RU"/>
          </a:p>
          <a:p>
            <a:pPr>
              <a:buFont typeface="Wingdings" pitchFamily="2" charset="2"/>
              <a:buChar char="Ø"/>
            </a:pPr>
            <a:r>
              <a:rPr lang="ru-RU" b="1" u="sng">
                <a:solidFill>
                  <a:schemeClr val="accent2"/>
                </a:solidFill>
              </a:rPr>
              <a:t>НРАВСТВЕННО-ПСИХОЛОГИЧЕСКОМ</a:t>
            </a:r>
            <a:r>
              <a:rPr lang="ru-RU" b="1" u="sng">
                <a:solidFill>
                  <a:srgbClr val="C00000"/>
                </a:solidFill>
              </a:rPr>
              <a:t> </a:t>
            </a:r>
            <a:r>
              <a:rPr lang="ru-RU"/>
              <a:t>– </a:t>
            </a:r>
            <a:r>
              <a:rPr lang="ru-RU" sz="2000"/>
              <a:t>через формирование </a:t>
            </a:r>
          </a:p>
          <a:p>
            <a:r>
              <a:rPr lang="ru-RU" sz="2000"/>
              <a:t>    психологической устойчивости, воспитании воли, нравственных </a:t>
            </a:r>
          </a:p>
          <a:p>
            <a:r>
              <a:rPr lang="ru-RU" sz="2000"/>
              <a:t>    принципов научного общества.</a:t>
            </a:r>
          </a:p>
          <a:p>
            <a:pPr>
              <a:buFont typeface="Wingdings" pitchFamily="2" charset="2"/>
              <a:buChar char="Ø"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673100" y="358775"/>
            <a:ext cx="8080375" cy="10096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latin typeface="Times New Roman" pitchFamily="18" charset="0"/>
              </a:rPr>
              <a:t>НАШИ ЗАНЯТИЯ</a:t>
            </a:r>
            <a:br>
              <a:rPr lang="ru-RU" sz="4000" dirty="0" smtClean="0">
                <a:latin typeface="Times New Roman" pitchFamily="18" charset="0"/>
              </a:rPr>
            </a:br>
            <a:endParaRPr lang="ru-RU" sz="4000" dirty="0" smtClean="0">
              <a:latin typeface="Times New Roman" pitchFamily="18" charset="0"/>
            </a:endParaRPr>
          </a:p>
        </p:txBody>
      </p:sp>
      <p:pic>
        <p:nvPicPr>
          <p:cNvPr id="27651" name="Picture 4" descr="шно-ноябрь2011 0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" y="1144588"/>
            <a:ext cx="31877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шно-ноябрь2011 0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18150" y="1265238"/>
            <a:ext cx="3259138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IMG_848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4800" y="2754313"/>
            <a:ext cx="336391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0" y="3611563"/>
            <a:ext cx="30400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Ноябрь 2011</a:t>
            </a:r>
          </a:p>
          <a:p>
            <a:r>
              <a:rPr lang="ru-RU"/>
              <a:t>Тема: «Оформление </a:t>
            </a:r>
          </a:p>
          <a:p>
            <a:r>
              <a:rPr lang="ru-RU"/>
              <a:t>Учебно-исследовательских работ»</a:t>
            </a: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2768600" y="5532438"/>
            <a:ext cx="33956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Октябрь 2011</a:t>
            </a:r>
          </a:p>
          <a:p>
            <a:r>
              <a:rPr lang="ru-RU"/>
              <a:t>Обсуждение плана работы ШНО</a:t>
            </a:r>
          </a:p>
          <a:p>
            <a:r>
              <a:rPr lang="ru-RU"/>
              <a:t>«Эврики» на 2011-2012 уч. г.</a:t>
            </a:r>
          </a:p>
        </p:txBody>
      </p:sp>
      <p:sp>
        <p:nvSpPr>
          <p:cNvPr id="27656" name="Text Box 10"/>
          <p:cNvSpPr txBox="1">
            <a:spLocks noChangeArrowheads="1"/>
          </p:cNvSpPr>
          <p:nvPr/>
        </p:nvSpPr>
        <p:spPr bwMode="auto">
          <a:xfrm>
            <a:off x="6269038" y="3862388"/>
            <a:ext cx="2701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Индивидуальные консультации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aining 1">
    <a:dk1>
      <a:srgbClr val="000000"/>
    </a:dk1>
    <a:lt1>
      <a:srgbClr val="FFFFFF"/>
    </a:lt1>
    <a:dk2>
      <a:srgbClr val="0000FF"/>
    </a:dk2>
    <a:lt2>
      <a:srgbClr val="FFCC66"/>
    </a:lt2>
    <a:accent1>
      <a:srgbClr val="00CCFF"/>
    </a:accent1>
    <a:accent2>
      <a:srgbClr val="FFFF00"/>
    </a:accent2>
    <a:accent3>
      <a:srgbClr val="AAAAFF"/>
    </a:accent3>
    <a:accent4>
      <a:srgbClr val="DADADA"/>
    </a:accent4>
    <a:accent5>
      <a:srgbClr val="AAE2FF"/>
    </a:accent5>
    <a:accent6>
      <a:srgbClr val="E7E700"/>
    </a:accent6>
    <a:hlink>
      <a:srgbClr val="FF0033"/>
    </a:hlink>
    <a:folHlink>
      <a:srgbClr val="3366FF"/>
    </a:folHlink>
  </a:clrScheme>
  <a:fontScheme name="Training">
    <a:majorFont>
      <a:latin typeface="Arial"/>
      <a:ea typeface=""/>
      <a:cs typeface=""/>
    </a:majorFont>
    <a:minorFont>
      <a:latin typeface="Times New Roman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1231</TotalTime>
  <Words>1760</Words>
  <Application>Microsoft Office PowerPoint</Application>
  <PresentationFormat>Экран (4:3)</PresentationFormat>
  <Paragraphs>335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Training</vt:lpstr>
      <vt:lpstr>ГОСУДАРСТВЕННОЕ ОБЩЕОБРАЗОВАТЕЛЬНОЕ УЧРЕЖДЕНИЕ СРЕДНЯЯ ОБЩЕОБРАЗОВАТЕЛЬНАЯ ШКОЛА № 591 НЕВСКОГО РАЙОНА САНКТ-ПЕТЕРБУРГА  НАУЧНОЕ ОБЩЕСТВО УЧАЩИХСЯ «ЭВРИКА»</vt:lpstr>
      <vt:lpstr>2011 – 2012 учебный год</vt:lpstr>
      <vt:lpstr>Задачи ШНО «ЭВРИКА»</vt:lpstr>
      <vt:lpstr>Формы работы  ученического научного общества  (на 2011-2012; 2012-2013 учебные годы)</vt:lpstr>
      <vt:lpstr>Основные направления исследовательской деятельности школы</vt:lpstr>
      <vt:lpstr>Слайд 6</vt:lpstr>
      <vt:lpstr>Планируемый результат достижения:</vt:lpstr>
      <vt:lpstr>Общие образовательно-воспитательные задачи в процессе организации научно-исследовательской деятельности учащихся решаются нами на 3-х уровнях:</vt:lpstr>
      <vt:lpstr>НАШИ ЗАНЯТИЯ </vt:lpstr>
      <vt:lpstr>ИТОГИ  РАБОТЫ ШНО «ЭВРИКА» ЗА 3 ГОДА</vt:lpstr>
      <vt:lpstr>Итоги работы III школьных Научных Чтений (март 2012)</vt:lpstr>
      <vt:lpstr>Слайд 12</vt:lpstr>
      <vt:lpstr>Слайд 13</vt:lpstr>
      <vt:lpstr>Слайд 14</vt:lpstr>
      <vt:lpstr>ТЕМЫ ИССЛЕДОВАТЕЛЬСКИХ РАБОТ, ДОПУЩЕННЫХ К УЧАСТИЮ В КОНФЕРЕНЦИИ</vt:lpstr>
      <vt:lpstr>Слайд 16</vt:lpstr>
      <vt:lpstr>ВЫСТУПЛЕНИЯ ПОБЕДИТЕЛЕЙ III ШКОЛЬНЫХ НАУЧНЫХ ЧТЕНИЙ «ШАГИ К УСПЕХУ»</vt:lpstr>
      <vt:lpstr>Слайд 18</vt:lpstr>
      <vt:lpstr>Слайд 19</vt:lpstr>
      <vt:lpstr>Слайд 20</vt:lpstr>
      <vt:lpstr>Слайд 21</vt:lpstr>
      <vt:lpstr>Наши успехи:</vt:lpstr>
      <vt:lpstr>Слайд 23</vt:lpstr>
      <vt:lpstr>Слайд 24</vt:lpstr>
      <vt:lpstr>Слайд 25</vt:lpstr>
      <vt:lpstr>Победитель Городского конкурса исследовательских работ по военно-исторической тематике</vt:lpstr>
      <vt:lpstr>Слайд 27</vt:lpstr>
      <vt:lpstr>Слайд 28</vt:lpstr>
      <vt:lpstr>Слайд 29</vt:lpstr>
      <vt:lpstr>   УЧАСТИЕ В ПЕРВЫХ ОТКРЫТЫХ РАЙОННЫХ ЧТЕНИЯХ «2 БЕРЕГА» В 2011 ГОДУ (АПРЕЛЬ) </vt:lpstr>
      <vt:lpstr>Слайд 31</vt:lpstr>
      <vt:lpstr>Слайд 32</vt:lpstr>
      <vt:lpstr>ПОБЕДИТЕЛИ I ОТКРЫТЫХ РАЙОННЫХ ЧТЕНИЙ УЧЕБНО-ИССЛЕДОВАТЕЛЬСКИХ РАБОТ «2 БЕРЕГА»</vt:lpstr>
      <vt:lpstr>ЛАУРЕАТЫ (III МЕСТО)</vt:lpstr>
      <vt:lpstr>Участие во II Открытых Районных Чтениях «2 Берега» (апрель 2012 г.)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игорь</dc:creator>
  <cp:lastModifiedBy>User</cp:lastModifiedBy>
  <cp:revision>71</cp:revision>
  <cp:lastPrinted>1601-01-01T00:00:00Z</cp:lastPrinted>
  <dcterms:created xsi:type="dcterms:W3CDTF">1601-01-01T00:00:00Z</dcterms:created>
  <dcterms:modified xsi:type="dcterms:W3CDTF">2012-10-11T11:12:17Z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